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84" r:id="rId1"/>
  </p:sldMasterIdLst>
  <p:notesMasterIdLst>
    <p:notesMasterId r:id="rId24"/>
  </p:notesMasterIdLst>
  <p:handoutMasterIdLst>
    <p:handoutMasterId r:id="rId25"/>
  </p:handout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48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6DD283-0537-A54D-BD6C-D641E74D1CBB}" type="datetimeFigureOut">
              <a:rPr lang="en-US" smtClean="0"/>
              <a:pPr/>
              <a:t>5/23/13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8F3CA4-389C-0A4F-A173-FF6A54F7064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8B761D-56CF-6E45-861F-2CDAD3D30FDD}" type="datetimeFigureOut">
              <a:rPr lang="en-US" smtClean="0"/>
              <a:pPr/>
              <a:t>5/23/13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C73D0-505F-334F-8D88-12BB7BDF1D5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CC73D0-505F-334F-8D88-12BB7BDF1D5A}"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D8CFD7C-5133-4F31-B8DD-48811D9CC47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CFD7C-5133-4F31-B8DD-48811D9CC47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8" name="Slide Number Placeholder 7"/>
          <p:cNvSpPr>
            <a:spLocks noGrp="1"/>
          </p:cNvSpPr>
          <p:nvPr>
            <p:ph type="sldNum" sz="quarter" idx="11"/>
          </p:nvPr>
        </p:nvSpPr>
        <p:spPr/>
        <p:txBody>
          <a:bodyPr/>
          <a:lstStyle/>
          <a:p>
            <a:fld id="{FD02F2C2-06E4-F44E-95D3-FF0505D14CE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52F6F-0F83-6840-9859-41F459FEAD51}" type="datetimeFigureOut">
              <a:rPr lang="en-US" smtClean="0"/>
              <a:pPr/>
              <a:t>5/23/13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B1AA4845-A08A-4DF4-8D99-E2E7B6D41C6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2352F6F-0F83-6840-9859-41F459FEAD51}" type="datetimeFigureOut">
              <a:rPr lang="en-US" smtClean="0"/>
              <a:pPr/>
              <a:t>5/23/13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02F2C2-06E4-F44E-95D3-FF0505D14C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2352F6F-0F83-6840-9859-41F459FEAD51}" type="datetimeFigureOut">
              <a:rPr lang="en-US" smtClean="0"/>
              <a:pPr/>
              <a:t>5/23/13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D02F2C2-06E4-F44E-95D3-FF0505D14CE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youtube.com/watch?v=hfOxdZfo0g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Literary Analysis: Beyond Response to Criticism</a:t>
            </a:r>
            <a:endParaRPr lang="en-US" dirty="0"/>
          </a:p>
        </p:txBody>
      </p:sp>
      <p:sp>
        <p:nvSpPr>
          <p:cNvPr id="3" name="Subtitle 2"/>
          <p:cNvSpPr>
            <a:spLocks noGrp="1"/>
          </p:cNvSpPr>
          <p:nvPr>
            <p:ph type="subTitle" idx="1"/>
          </p:nvPr>
        </p:nvSpPr>
        <p:spPr/>
        <p:txBody>
          <a:bodyPr/>
          <a:lstStyle/>
          <a:p>
            <a:r>
              <a:rPr lang="en-US" dirty="0" smtClean="0"/>
              <a:t>From </a:t>
            </a:r>
            <a:r>
              <a:rPr lang="en-US" i="1" dirty="0" smtClean="0"/>
              <a:t>Literature: Reading, Reacting, Writing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a:t>
            </a:r>
            <a:endParaRPr lang="en-US" dirty="0"/>
          </a:p>
        </p:txBody>
      </p:sp>
      <p:sp>
        <p:nvSpPr>
          <p:cNvPr id="3" name="Content Placeholder 2"/>
          <p:cNvSpPr>
            <a:spLocks noGrp="1"/>
          </p:cNvSpPr>
          <p:nvPr>
            <p:ph idx="1"/>
          </p:nvPr>
        </p:nvSpPr>
        <p:spPr/>
        <p:txBody>
          <a:bodyPr/>
          <a:lstStyle/>
          <a:p>
            <a:r>
              <a:rPr lang="en-US" dirty="0" smtClean="0"/>
              <a:t>Reading literature is like having a conversation</a:t>
            </a:r>
          </a:p>
          <a:p>
            <a:pPr lvl="1"/>
            <a:r>
              <a:rPr lang="en-US" dirty="0" smtClean="0"/>
              <a:t>The text speaks, then you reply</a:t>
            </a:r>
          </a:p>
          <a:p>
            <a:r>
              <a:rPr lang="en-US" dirty="0" smtClean="0"/>
              <a:t>Because every reading of a literary work is actually an interpretation, it is a mistake to look for a single “correct” reading</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“Stopping by Woods on a Snowy Evening”</a:t>
            </a:r>
            <a:endParaRPr lang="en-US" dirty="0"/>
          </a:p>
        </p:txBody>
      </p:sp>
      <p:sp>
        <p:nvSpPr>
          <p:cNvPr id="3" name="Content Placeholder 2"/>
          <p:cNvSpPr>
            <a:spLocks noGrp="1"/>
          </p:cNvSpPr>
          <p:nvPr>
            <p:ph idx="1"/>
          </p:nvPr>
        </p:nvSpPr>
        <p:spPr/>
        <p:txBody>
          <a:bodyPr/>
          <a:lstStyle/>
          <a:p>
            <a:r>
              <a:rPr lang="en-US" dirty="0" smtClean="0"/>
              <a:t>Page 1159 in your </a:t>
            </a:r>
            <a:r>
              <a:rPr lang="en-US" dirty="0" smtClean="0">
                <a:hlinkClick r:id="rId3"/>
              </a:rPr>
              <a:t>text</a:t>
            </a:r>
            <a:endParaRPr lang="en-US" dirty="0" smtClean="0"/>
          </a:p>
          <a:p>
            <a:r>
              <a:rPr lang="en-US" dirty="0" smtClean="0"/>
              <a:t>What does it mean? How do you interpret it? What themes do you see in it?</a:t>
            </a:r>
          </a:p>
          <a:p>
            <a:r>
              <a:rPr lang="en-US" dirty="0" smtClean="0"/>
              <a:t>Handout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Rule!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texts are open to interpretation, </a:t>
            </a:r>
            <a:r>
              <a:rPr lang="en-US" dirty="0" smtClean="0"/>
              <a:t>the interpretation </a:t>
            </a:r>
            <a:r>
              <a:rPr lang="en-US" i="1" dirty="0" smtClean="0"/>
              <a:t>must be defensible</a:t>
            </a:r>
            <a:r>
              <a:rPr lang="en-US" dirty="0" smtClean="0"/>
              <a:t>. You may contribute ideas based on your own perspectives and experiences, but you cannot ignore or contradict evidence in the text to suit your own biases.</a:t>
            </a:r>
          </a:p>
          <a:p>
            <a:r>
              <a:rPr lang="en-US" dirty="0" smtClean="0"/>
              <a:t>As you read and reread a text, continue to question and reexamine your judgments. </a:t>
            </a:r>
          </a:p>
          <a:p>
            <a:r>
              <a:rPr lang="en-US" dirty="0" smtClean="0"/>
              <a:t>The correct answer to “Why do you think that about the readings?” is NEVER “because I think it makes sense.”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 Text</a:t>
            </a:r>
            <a:endParaRPr lang="en-US" dirty="0"/>
          </a:p>
        </p:txBody>
      </p:sp>
      <p:sp>
        <p:nvSpPr>
          <p:cNvPr id="3" name="Content Placeholder 2"/>
          <p:cNvSpPr>
            <a:spLocks noGrp="1"/>
          </p:cNvSpPr>
          <p:nvPr>
            <p:ph idx="1"/>
          </p:nvPr>
        </p:nvSpPr>
        <p:spPr/>
        <p:txBody>
          <a:bodyPr/>
          <a:lstStyle/>
          <a:p>
            <a:r>
              <a:rPr lang="en-US" dirty="0" smtClean="0"/>
              <a:t>Evaluate = making a judgment</a:t>
            </a:r>
          </a:p>
          <a:p>
            <a:r>
              <a:rPr lang="en-US" dirty="0" smtClean="0"/>
              <a:t>Analyze it – break it down into its parts</a:t>
            </a:r>
          </a:p>
          <a:p>
            <a:r>
              <a:rPr lang="en-US" dirty="0" smtClean="0"/>
              <a:t>Begin with understanding the purpose of the text</a:t>
            </a:r>
          </a:p>
          <a:p>
            <a:pPr lvl="1"/>
            <a:r>
              <a:rPr lang="en-US" dirty="0" smtClean="0"/>
              <a:t>Was it written for entertainment? Education? Satire? Enlightenment?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Road Map for Evaluating and Analyzing Literature (pgs. 12-14)</a:t>
            </a:r>
            <a:endParaRPr lang="en-US" dirty="0"/>
          </a:p>
        </p:txBody>
      </p:sp>
      <p:sp>
        <p:nvSpPr>
          <p:cNvPr id="3" name="Content Placeholder 2"/>
          <p:cNvSpPr>
            <a:spLocks noGrp="1"/>
          </p:cNvSpPr>
          <p:nvPr>
            <p:ph idx="1"/>
          </p:nvPr>
        </p:nvSpPr>
        <p:spPr/>
        <p:txBody>
          <a:bodyPr>
            <a:normAutofit/>
          </a:bodyPr>
          <a:lstStyle/>
          <a:p>
            <a:r>
              <a:rPr lang="en-US" dirty="0" smtClean="0"/>
              <a:t>How do various literary elements function within a work?</a:t>
            </a:r>
          </a:p>
          <a:p>
            <a:r>
              <a:rPr lang="en-US" dirty="0" smtClean="0"/>
              <a:t>Do the literary elements of a work interact to achieve a common goal?</a:t>
            </a:r>
          </a:p>
          <a:p>
            <a:r>
              <a:rPr lang="en-US" dirty="0" smtClean="0"/>
              <a:t>Does the work reinforce or call into question your ideas about the world?</a:t>
            </a:r>
          </a:p>
          <a:p>
            <a:r>
              <a:rPr lang="en-US" dirty="0" smtClean="0"/>
              <a:t>Is the work intellectually challenging?</a:t>
            </a:r>
          </a:p>
          <a:p>
            <a:r>
              <a:rPr lang="en-US" dirty="0" smtClean="0"/>
              <a:t>Does it give you pleasure?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Literary Criticism: What is it and why do it?</a:t>
            </a:r>
            <a:endParaRPr lang="en-US" dirty="0"/>
          </a:p>
        </p:txBody>
      </p:sp>
      <p:sp>
        <p:nvSpPr>
          <p:cNvPr id="3" name="Content Placeholder 2"/>
          <p:cNvSpPr>
            <a:spLocks noGrp="1"/>
          </p:cNvSpPr>
          <p:nvPr>
            <p:ph idx="1"/>
          </p:nvPr>
        </p:nvSpPr>
        <p:spPr/>
        <p:txBody>
          <a:bodyPr>
            <a:normAutofit lnSpcReduction="10000"/>
          </a:bodyPr>
          <a:lstStyle/>
          <a:p>
            <a:r>
              <a:rPr lang="en-US" dirty="0" smtClean="0"/>
              <a:t>Literary criticism is </a:t>
            </a:r>
            <a:r>
              <a:rPr lang="en-US" b="1" dirty="0" smtClean="0"/>
              <a:t>not</a:t>
            </a:r>
            <a:r>
              <a:rPr lang="en-US" dirty="0" smtClean="0"/>
              <a:t> the same thing as being critical of a piece of work. Literary criticism is writing by experts who describe, analyze, interpret, or evaluate a work of literature – not someone who reads a book and then declares that it’s terrible.</a:t>
            </a:r>
          </a:p>
          <a:p>
            <a:r>
              <a:rPr lang="en-US" dirty="0" smtClean="0"/>
              <a:t>Lit crit is intended to further explicate and understand a text rather than condemn 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and Why?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further understand a text, you might read what others have said about it (that’s literary criticism, and you will be doing that this semester, btw)</a:t>
            </a:r>
          </a:p>
          <a:p>
            <a:r>
              <a:rPr lang="en-US" dirty="0" smtClean="0"/>
              <a:t>As a reader, you might not understand the lens that an author has used in her construction of the text (and when we say “lens” we are speaking of their point of view, where they stand in the world, the larger contextual understanding of the author and her life and times</a:t>
            </a:r>
            <a:r>
              <a:rPr lang="en-US" dirty="0" smtClean="0"/>
              <a:t>).</a:t>
            </a:r>
          </a:p>
          <a:p>
            <a:r>
              <a:rPr lang="en-US" dirty="0" smtClean="0"/>
              <a:t>See Appendix A of your text</a:t>
            </a:r>
            <a:endParaRPr lang="en-US" dirty="0" smtClean="0"/>
          </a:p>
          <a:p>
            <a:r>
              <a:rPr lang="en-US" dirty="0" smtClean="0"/>
              <a:t>The lens(es) used by an author might have something to do with an intellectual or philosophical movement</a:t>
            </a:r>
          </a:p>
          <a:p>
            <a:pPr lvl="1"/>
            <a:r>
              <a:rPr lang="en-US" dirty="0" smtClean="0"/>
              <a:t>Darwinism</a:t>
            </a:r>
          </a:p>
          <a:p>
            <a:pPr lvl="1"/>
            <a:r>
              <a:rPr lang="en-US" dirty="0" smtClean="0"/>
              <a:t>Marxism</a:t>
            </a:r>
          </a:p>
          <a:p>
            <a:pPr lvl="1"/>
            <a:r>
              <a:rPr lang="en-US" dirty="0" smtClean="0"/>
              <a:t>Naturalism</a:t>
            </a:r>
          </a:p>
          <a:p>
            <a:pPr lvl="1"/>
            <a:r>
              <a:rPr lang="en-US" dirty="0" smtClean="0"/>
              <a:t>Structuralism</a:t>
            </a:r>
          </a:p>
          <a:p>
            <a:pPr lvl="1"/>
            <a:r>
              <a:rPr lang="en-US" dirty="0" smtClean="0"/>
              <a:t>Feminism</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Before you can speak, you must first read.</a:t>
            </a:r>
            <a:endParaRPr lang="en-US" dirty="0"/>
          </a:p>
        </p:txBody>
      </p:sp>
      <p:sp>
        <p:nvSpPr>
          <p:cNvPr id="3" name="Content Placeholder 2"/>
          <p:cNvSpPr>
            <a:spLocks noGrp="1"/>
          </p:cNvSpPr>
          <p:nvPr>
            <p:ph idx="1"/>
          </p:nvPr>
        </p:nvSpPr>
        <p:spPr/>
        <p:txBody>
          <a:bodyPr/>
          <a:lstStyle/>
          <a:p>
            <a:r>
              <a:rPr lang="en-US" dirty="0" smtClean="0"/>
              <a:t>Pages 17-22 discuss active reading – I suggest that you review these pages before you begin reading for homework purposes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Writing to respond</a:t>
            </a:r>
          </a:p>
          <a:p>
            <a:r>
              <a:rPr lang="en-US" dirty="0" smtClean="0"/>
              <a:t>Writing to interpret</a:t>
            </a:r>
          </a:p>
          <a:p>
            <a:r>
              <a:rPr lang="en-US" dirty="0" smtClean="0"/>
              <a:t>Writing to evaluate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Beginning to End of the Process</a:t>
            </a:r>
            <a:endParaRPr lang="en-US" dirty="0"/>
          </a:p>
        </p:txBody>
      </p:sp>
      <p:sp>
        <p:nvSpPr>
          <p:cNvPr id="3" name="Content Placeholder 2"/>
          <p:cNvSpPr>
            <a:spLocks noGrp="1"/>
          </p:cNvSpPr>
          <p:nvPr>
            <p:ph idx="1"/>
          </p:nvPr>
        </p:nvSpPr>
        <p:spPr/>
        <p:txBody>
          <a:bodyPr/>
          <a:lstStyle/>
          <a:p>
            <a:r>
              <a:rPr lang="en-US" dirty="0" smtClean="0"/>
              <a:t>Pages 22-36 discuss the steps and make suggestions about the process of beginning, ending, and revising. Please be familiar with these steps. We will use them throughout the semester.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a:xfrm>
            <a:off x="457200" y="1600201"/>
            <a:ext cx="8686799" cy="552115"/>
          </a:xfrm>
        </p:spPr>
        <p:txBody>
          <a:bodyPr>
            <a:normAutofit/>
          </a:bodyPr>
          <a:lstStyle/>
          <a:p>
            <a:pPr>
              <a:buNone/>
            </a:pPr>
            <a:r>
              <a:rPr lang="en-US" sz="2400" dirty="0" smtClean="0"/>
              <a:t>There are purposes for every piece of writing</a:t>
            </a:r>
            <a:endParaRPr lang="en-US" sz="2400" dirty="0"/>
          </a:p>
        </p:txBody>
      </p:sp>
      <p:pic>
        <p:nvPicPr>
          <p:cNvPr id="4" name="Picture 3" descr="graffiti-bathroom-big.jpg"/>
          <p:cNvPicPr>
            <a:picLocks noChangeAspect="1"/>
          </p:cNvPicPr>
          <p:nvPr/>
        </p:nvPicPr>
        <p:blipFill>
          <a:blip r:embed="rId2"/>
          <a:stretch>
            <a:fillRect/>
          </a:stretch>
        </p:blipFill>
        <p:spPr>
          <a:xfrm>
            <a:off x="457199" y="3778529"/>
            <a:ext cx="3780589" cy="2520392"/>
          </a:xfrm>
          <a:prstGeom prst="rect">
            <a:avLst/>
          </a:prstGeom>
        </p:spPr>
      </p:pic>
      <p:pic>
        <p:nvPicPr>
          <p:cNvPr id="5" name="Picture 4" descr="ca7d4de2f7fe97450db166d193dd8521_1M.png"/>
          <p:cNvPicPr>
            <a:picLocks noChangeAspect="1"/>
          </p:cNvPicPr>
          <p:nvPr/>
        </p:nvPicPr>
        <p:blipFill>
          <a:blip r:embed="rId3"/>
          <a:stretch>
            <a:fillRect/>
          </a:stretch>
        </p:blipFill>
        <p:spPr>
          <a:xfrm>
            <a:off x="5106737" y="2366210"/>
            <a:ext cx="4037263" cy="3064121"/>
          </a:xfrm>
          <a:prstGeom prst="rect">
            <a:avLst/>
          </a:prstGeom>
        </p:spPr>
      </p:pic>
      <p:sp>
        <p:nvSpPr>
          <p:cNvPr id="6" name="TextBox 5"/>
          <p:cNvSpPr txBox="1"/>
          <p:nvPr/>
        </p:nvSpPr>
        <p:spPr>
          <a:xfrm>
            <a:off x="457200" y="2366210"/>
            <a:ext cx="4462380" cy="1477328"/>
          </a:xfrm>
          <a:prstGeom prst="rect">
            <a:avLst/>
          </a:prstGeom>
          <a:noFill/>
        </p:spPr>
        <p:txBody>
          <a:bodyPr wrap="square" rtlCol="0">
            <a:spAutoFit/>
          </a:bodyPr>
          <a:lstStyle/>
          <a:p>
            <a:r>
              <a:rPr lang="en-US" dirty="0" smtClean="0"/>
              <a:t>Primary purpose: to help the author and the reader to make meaning from an experience, and to come to understand the world in a more complete and nuanced way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Conventions</a:t>
            </a:r>
            <a:endParaRPr lang="en-US" dirty="0"/>
          </a:p>
        </p:txBody>
      </p:sp>
      <p:sp>
        <p:nvSpPr>
          <p:cNvPr id="3" name="Content Placeholder 2"/>
          <p:cNvSpPr>
            <a:spLocks noGrp="1"/>
          </p:cNvSpPr>
          <p:nvPr>
            <p:ph idx="1"/>
          </p:nvPr>
        </p:nvSpPr>
        <p:spPr/>
        <p:txBody>
          <a:bodyPr/>
          <a:lstStyle/>
          <a:p>
            <a:r>
              <a:rPr lang="en-US" dirty="0" smtClean="0"/>
              <a:t>Present tense verbs</a:t>
            </a:r>
          </a:p>
          <a:p>
            <a:r>
              <a:rPr lang="en-US" dirty="0" smtClean="0"/>
              <a:t>Unnecessary plot summary</a:t>
            </a:r>
          </a:p>
          <a:p>
            <a:r>
              <a:rPr lang="en-US" dirty="0" smtClean="0"/>
              <a:t>Use literary terms correctly</a:t>
            </a:r>
          </a:p>
          <a:p>
            <a:r>
              <a:rPr lang="en-US" dirty="0" smtClean="0"/>
              <a:t>Underline titles of novels and plays</a:t>
            </a:r>
          </a:p>
          <a:p>
            <a:r>
              <a:rPr lang="en-US" dirty="0" smtClean="0"/>
              <a:t>Authors get their full name the first time you reference them, after that, just the last name</a:t>
            </a:r>
          </a:p>
          <a:p>
            <a:pPr lvl="1"/>
            <a:r>
              <a:rPr lang="en-US" dirty="0" smtClean="0"/>
              <a:t>Never use titles (</a:t>
            </a:r>
            <a:r>
              <a:rPr lang="en-US" dirty="0" smtClean="0"/>
              <a:t>Miss</a:t>
            </a:r>
            <a:r>
              <a:rPr lang="en-US" dirty="0" smtClean="0"/>
              <a:t>,</a:t>
            </a:r>
            <a:r>
              <a:rPr lang="en-US" dirty="0" smtClean="0"/>
              <a:t> </a:t>
            </a:r>
            <a:r>
              <a:rPr lang="en-US" dirty="0" smtClean="0"/>
              <a:t>Mr</a:t>
            </a:r>
            <a:r>
              <a:rPr lang="en-US" dirty="0" smtClean="0"/>
              <a:t>., Dr., etc.)</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and Writing About Fiction</a:t>
            </a:r>
            <a:endParaRPr lang="en-US" dirty="0"/>
          </a:p>
        </p:txBody>
      </p:sp>
      <p:sp>
        <p:nvSpPr>
          <p:cNvPr id="3" name="Content Placeholder 2"/>
          <p:cNvSpPr>
            <a:spLocks noGrp="1"/>
          </p:cNvSpPr>
          <p:nvPr>
            <p:ph idx="1"/>
          </p:nvPr>
        </p:nvSpPr>
        <p:spPr/>
        <p:txBody>
          <a:bodyPr>
            <a:normAutofit lnSpcReduction="10000"/>
          </a:bodyPr>
          <a:lstStyle/>
          <a:p>
            <a:r>
              <a:rPr lang="en-US" dirty="0" smtClean="0"/>
              <a:t>Look at the plot of the story</a:t>
            </a:r>
          </a:p>
          <a:p>
            <a:r>
              <a:rPr lang="en-US" dirty="0" smtClean="0"/>
              <a:t>Analyze the characters in the story</a:t>
            </a:r>
          </a:p>
          <a:p>
            <a:r>
              <a:rPr lang="en-US" dirty="0" smtClean="0"/>
              <a:t>Identify the setting of the story</a:t>
            </a:r>
          </a:p>
          <a:p>
            <a:r>
              <a:rPr lang="en-US" dirty="0" smtClean="0"/>
              <a:t>Examine the narrative point of view of the story</a:t>
            </a:r>
          </a:p>
          <a:p>
            <a:r>
              <a:rPr lang="en-US" dirty="0" smtClean="0"/>
              <a:t>Analyze the style, tone, and language of the story</a:t>
            </a:r>
          </a:p>
          <a:p>
            <a:r>
              <a:rPr lang="en-US" dirty="0" smtClean="0"/>
              <a:t>Focus on symbol, allegory, and myth</a:t>
            </a:r>
          </a:p>
          <a:p>
            <a:r>
              <a:rPr lang="en-US" dirty="0" smtClean="0"/>
              <a:t>Identify the themes of the story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word...</a:t>
            </a:r>
            <a:endParaRPr lang="en-US" dirty="0"/>
          </a:p>
        </p:txBody>
      </p:sp>
      <p:sp>
        <p:nvSpPr>
          <p:cNvPr id="3" name="Content Placeholder 2"/>
          <p:cNvSpPr>
            <a:spLocks noGrp="1"/>
          </p:cNvSpPr>
          <p:nvPr>
            <p:ph idx="1"/>
          </p:nvPr>
        </p:nvSpPr>
        <p:spPr/>
        <p:txBody>
          <a:bodyPr/>
          <a:lstStyle/>
          <a:p>
            <a:r>
              <a:rPr lang="en-US" dirty="0" smtClean="0"/>
              <a:t>What exactly do we mean by “analyze”?</a:t>
            </a:r>
          </a:p>
          <a:p>
            <a:pPr lvl="2"/>
            <a:r>
              <a:rPr lang="en-US" dirty="0" smtClean="0"/>
              <a:t>With regards to literature, the act of analysis is literally the act of separating a whole into parts in order to understand that whole.</a:t>
            </a:r>
          </a:p>
          <a:p>
            <a:pPr lvl="2"/>
            <a:r>
              <a:rPr lang="en-US" dirty="0" smtClean="0"/>
              <a:t>Any analysis of a literary work requires that the writer understand the intention (i.e., the theme) of the work and how that theme is revealed in the course of the work.</a:t>
            </a:r>
          </a:p>
          <a:p>
            <a:pPr lvl="1"/>
            <a:r>
              <a:rPr lang="en-US" dirty="0" smtClean="0"/>
              <a:t>Think about what the talking heads on the news do after a big speech by the President, or after a play in sports. That </a:t>
            </a:r>
            <a:r>
              <a:rPr lang="en-US" smtClean="0"/>
              <a:t>is analysis.</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Imaginative Literature</a:t>
            </a:r>
            <a:endParaRPr lang="en-US" dirty="0"/>
          </a:p>
        </p:txBody>
      </p:sp>
      <p:sp>
        <p:nvSpPr>
          <p:cNvPr id="3" name="Content Placeholder 2"/>
          <p:cNvSpPr>
            <a:spLocks noGrp="1"/>
          </p:cNvSpPr>
          <p:nvPr>
            <p:ph idx="1"/>
          </p:nvPr>
        </p:nvSpPr>
        <p:spPr/>
        <p:txBody>
          <a:bodyPr/>
          <a:lstStyle/>
          <a:p>
            <a:r>
              <a:rPr lang="en-US" dirty="0" smtClean="0"/>
              <a:t>Imaginative Literature</a:t>
            </a:r>
          </a:p>
          <a:p>
            <a:pPr lvl="1"/>
            <a:r>
              <a:rPr lang="en-US" dirty="0" smtClean="0"/>
              <a:t>Begins with a writer’s need to convey a personal vision to readers.</a:t>
            </a:r>
          </a:p>
          <a:p>
            <a:pPr lvl="1"/>
            <a:r>
              <a:rPr lang="en-US" dirty="0" smtClean="0"/>
              <a:t>Primary purpose is to present their unique view of experience, one that has significance beyond the moment</a:t>
            </a:r>
          </a:p>
          <a:p>
            <a:pPr lvl="1"/>
            <a:r>
              <a:rPr lang="en-US" dirty="0" smtClean="0"/>
              <a:t>Not necessarily factual, but can use facts within story</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Literature</a:t>
            </a:r>
            <a:endParaRPr lang="en-US" dirty="0"/>
          </a:p>
        </p:txBody>
      </p:sp>
      <p:sp>
        <p:nvSpPr>
          <p:cNvPr id="3" name="Content Placeholder 2"/>
          <p:cNvSpPr>
            <a:spLocks noGrp="1"/>
          </p:cNvSpPr>
          <p:nvPr>
            <p:ph idx="1"/>
          </p:nvPr>
        </p:nvSpPr>
        <p:spPr/>
        <p:txBody>
          <a:bodyPr/>
          <a:lstStyle/>
          <a:p>
            <a:r>
              <a:rPr lang="en-US" dirty="0" smtClean="0"/>
              <a:t>Imaginative</a:t>
            </a:r>
          </a:p>
          <a:p>
            <a:pPr lvl="1"/>
            <a:r>
              <a:rPr lang="en-US" dirty="0" smtClean="0"/>
              <a:t>Genres</a:t>
            </a:r>
          </a:p>
          <a:p>
            <a:pPr lvl="2"/>
            <a:r>
              <a:rPr lang="en-US" dirty="0" smtClean="0"/>
              <a:t>Fiction</a:t>
            </a:r>
          </a:p>
          <a:p>
            <a:pPr lvl="2"/>
            <a:r>
              <a:rPr lang="en-US" dirty="0" smtClean="0"/>
              <a:t>Poetry</a:t>
            </a:r>
          </a:p>
          <a:p>
            <a:pPr lvl="2"/>
            <a:r>
              <a:rPr lang="en-US" dirty="0" smtClean="0"/>
              <a:t>Drama</a:t>
            </a:r>
          </a:p>
          <a:p>
            <a:pPr lvl="1"/>
            <a:r>
              <a:rPr lang="en-US" dirty="0" smtClean="0"/>
              <a:t>Keep in mind all cultures do not have the same understandings of genres within literature.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Canon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Originally, accepted list of books that made up the Christian Bible</a:t>
            </a:r>
          </a:p>
          <a:p>
            <a:r>
              <a:rPr lang="en-US" dirty="0" smtClean="0"/>
              <a:t>Now it denotes a group of works generally agreed upon by writers, teachers, and critics to be worth reading and studying.</a:t>
            </a:r>
          </a:p>
          <a:p>
            <a:r>
              <a:rPr lang="en-US" dirty="0" smtClean="0"/>
              <a:t>The canon of a specific discipline (science, literature, farming – all have their own individual canons) is in a constant state of flux, rather than being set in stone, as used to be the case.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Canons</a:t>
            </a:r>
            <a:endParaRPr lang="en-US" dirty="0"/>
          </a:p>
        </p:txBody>
      </p:sp>
      <p:sp>
        <p:nvSpPr>
          <p:cNvPr id="3" name="Content Placeholder 2"/>
          <p:cNvSpPr>
            <a:spLocks noGrp="1"/>
          </p:cNvSpPr>
          <p:nvPr>
            <p:ph idx="1"/>
          </p:nvPr>
        </p:nvSpPr>
        <p:spPr/>
        <p:txBody>
          <a:bodyPr/>
          <a:lstStyle/>
          <a:p>
            <a:r>
              <a:rPr lang="en-US" dirty="0" smtClean="0"/>
              <a:t>The traditional literary canon (Homer, Plato, Dante, Chaucer, Shakespeare, Milton, etc.) leaves out great numbers of groups and writers</a:t>
            </a:r>
          </a:p>
          <a:p>
            <a:pPr lvl="1"/>
            <a:r>
              <a:rPr lang="en-US" dirty="0" smtClean="0"/>
              <a:t>What groups do you see missing from the list above?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Literature</a:t>
            </a:r>
            <a:endParaRPr lang="en-US" dirty="0"/>
          </a:p>
        </p:txBody>
      </p:sp>
      <p:sp>
        <p:nvSpPr>
          <p:cNvPr id="3" name="Content Placeholder 2"/>
          <p:cNvSpPr>
            <a:spLocks noGrp="1"/>
          </p:cNvSpPr>
          <p:nvPr>
            <p:ph idx="1"/>
          </p:nvPr>
        </p:nvSpPr>
        <p:spPr/>
        <p:txBody>
          <a:bodyPr/>
          <a:lstStyle/>
          <a:p>
            <a:r>
              <a:rPr lang="en-US" dirty="0" smtClean="0"/>
              <a:t>Interpret – you explore the meanings of a text</a:t>
            </a:r>
          </a:p>
          <a:p>
            <a:r>
              <a:rPr lang="en-US" dirty="0" smtClean="0"/>
              <a:t>Is there one, single meaning, hidden within a text?</a:t>
            </a:r>
          </a:p>
          <a:p>
            <a:r>
              <a:rPr lang="en-US" dirty="0" smtClean="0"/>
              <a:t>Or is it possible that there are many different meanings, all changing as each of us brings something new to the reading and interpretation of the text?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Reading Process</a:t>
            </a:r>
            <a:endParaRPr lang="en-US" dirty="0"/>
          </a:p>
        </p:txBody>
      </p:sp>
      <p:sp>
        <p:nvSpPr>
          <p:cNvPr id="3" name="Content Placeholder 2"/>
          <p:cNvSpPr>
            <a:spLocks noGrp="1"/>
          </p:cNvSpPr>
          <p:nvPr>
            <p:ph idx="1"/>
          </p:nvPr>
        </p:nvSpPr>
        <p:spPr/>
        <p:txBody>
          <a:bodyPr/>
          <a:lstStyle/>
          <a:p>
            <a:r>
              <a:rPr lang="en-US" dirty="0" smtClean="0"/>
              <a:t>Meaning is created through the reader’s interaction with a text</a:t>
            </a:r>
          </a:p>
          <a:p>
            <a:r>
              <a:rPr lang="en-US" dirty="0" smtClean="0"/>
              <a:t>Meaning is created partly by what is supplied by a work and partly by what is supplied by the reader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Conveyed?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Facts</a:t>
            </a:r>
          </a:p>
          <a:p>
            <a:pPr lvl="1"/>
            <a:r>
              <a:rPr lang="en-US" dirty="0" smtClean="0"/>
              <a:t>This is what allows the reader to follow the story</a:t>
            </a:r>
          </a:p>
          <a:p>
            <a:pPr lvl="1"/>
            <a:r>
              <a:rPr lang="en-US" dirty="0" smtClean="0"/>
              <a:t>Factual details about the setting, the characters, etc.</a:t>
            </a:r>
          </a:p>
          <a:p>
            <a:r>
              <a:rPr lang="en-US" dirty="0" smtClean="0"/>
              <a:t>Attitudes of the writer</a:t>
            </a:r>
          </a:p>
          <a:p>
            <a:pPr lvl="1"/>
            <a:r>
              <a:rPr lang="en-US" dirty="0" smtClean="0"/>
              <a:t>Social, political, class, and gender</a:t>
            </a:r>
          </a:p>
          <a:p>
            <a:r>
              <a:rPr lang="en-US" dirty="0" smtClean="0"/>
              <a:t>Assumptions about literary conventions</a:t>
            </a:r>
          </a:p>
          <a:p>
            <a:pPr lvl="1"/>
            <a:r>
              <a:rPr lang="en-US" dirty="0" smtClean="0"/>
              <a:t>Are all poems supposed to rhyme?</a:t>
            </a:r>
          </a:p>
          <a:p>
            <a:r>
              <a:rPr lang="en-US" dirty="0" smtClean="0"/>
              <a:t>Personal perspectives</a:t>
            </a:r>
          </a:p>
          <a:p>
            <a:pPr lvl="1"/>
            <a:r>
              <a:rPr lang="en-US" dirty="0" smtClean="0"/>
              <a:t>This is what </a:t>
            </a:r>
            <a:r>
              <a:rPr lang="en-US" b="1" dirty="0" smtClean="0"/>
              <a:t>you</a:t>
            </a:r>
            <a:r>
              <a:rPr lang="en-US" dirty="0" smtClean="0"/>
              <a:t> bring to the text</a:t>
            </a:r>
          </a:p>
          <a:p>
            <a:pPr lvl="1"/>
            <a:r>
              <a:rPr lang="en-US" dirty="0" smtClean="0"/>
              <a:t>What I bring to the text as a scholar, mother, wife, daughter, privileged white woman is going to be different in many ways from what you bring and how you see the world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1923</TotalTime>
  <Words>1192</Words>
  <Application>Microsoft Macintosh PowerPoint</Application>
  <PresentationFormat>On-screen Show (4:3)</PresentationFormat>
  <Paragraphs>107</Paragraphs>
  <Slides>22</Slides>
  <Notes>1</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Technic</vt:lpstr>
      <vt:lpstr>Literary Analysis: Beyond Response to Criticism</vt:lpstr>
      <vt:lpstr>Literature</vt:lpstr>
      <vt:lpstr>Imaginative Literature</vt:lpstr>
      <vt:lpstr>Types of Literature</vt:lpstr>
      <vt:lpstr>Literary Canon</vt:lpstr>
      <vt:lpstr>Changing Canons</vt:lpstr>
      <vt:lpstr>Interpretation of Literature</vt:lpstr>
      <vt:lpstr>Interactive Reading Process</vt:lpstr>
      <vt:lpstr>What’s Conveyed?</vt:lpstr>
      <vt:lpstr>Conversation</vt:lpstr>
      <vt:lpstr>“Stopping by Woods on a Snowy Evening”</vt:lpstr>
      <vt:lpstr>One Rule!</vt:lpstr>
      <vt:lpstr>Evaluating a Text</vt:lpstr>
      <vt:lpstr>Road Map for Evaluating and Analyzing Literature (pgs. 12-14)</vt:lpstr>
      <vt:lpstr>Literary Criticism: What is it and why do it?</vt:lpstr>
      <vt:lpstr>What and Why?</vt:lpstr>
      <vt:lpstr>Before you can speak, you must first read.</vt:lpstr>
      <vt:lpstr>Purpose</vt:lpstr>
      <vt:lpstr>From Beginning to End of the Process</vt:lpstr>
      <vt:lpstr>Checklist: Conventions</vt:lpstr>
      <vt:lpstr>Reading and Writing About Fiction</vt:lpstr>
      <vt:lpstr>One last word...</vt:lpstr>
    </vt:vector>
  </TitlesOfParts>
  <Company>Texas Christian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Analysis: Beyond Response to Criticism</dc:title>
  <dc:creator>Laura Knudson</dc:creator>
  <cp:lastModifiedBy>Laura Knudson</cp:lastModifiedBy>
  <cp:revision>9</cp:revision>
  <cp:lastPrinted>2012-05-28T00:01:13Z</cp:lastPrinted>
  <dcterms:created xsi:type="dcterms:W3CDTF">2013-05-23T23:45:34Z</dcterms:created>
  <dcterms:modified xsi:type="dcterms:W3CDTF">2013-05-23T23:48:44Z</dcterms:modified>
</cp:coreProperties>
</file>