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3" r:id="rId1"/>
  </p:sldMasterIdLst>
  <p:sldIdLst>
    <p:sldId id="256" r:id="rId2"/>
    <p:sldId id="257" r:id="rId3"/>
    <p:sldId id="258" r:id="rId4"/>
    <p:sldId id="259" r:id="rId5"/>
    <p:sldId id="260" r:id="rId6"/>
    <p:sldId id="265" r:id="rId7"/>
    <p:sldId id="266" r:id="rId8"/>
    <p:sldId id="267" r:id="rId9"/>
    <p:sldId id="268" r:id="rId10"/>
    <p:sldId id="261" r:id="rId11"/>
    <p:sldId id="262" r:id="rId12"/>
    <p:sldId id="263" r:id="rId13"/>
    <p:sldId id="264"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9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E4118E-D433-8044-A9C1-095BC1E8FACB}" type="datetimeFigureOut">
              <a:rPr lang="en-US" smtClean="0"/>
              <a:pPr/>
              <a:t>4/22/12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4118E-D433-8044-A9C1-095BC1E8FACB}"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4118E-D433-8044-A9C1-095BC1E8FACB}"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4118E-D433-8044-A9C1-095BC1E8FACB}"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E4118E-D433-8044-A9C1-095BC1E8FACB}"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A0D2-6438-BE4E-B5B2-82357F56CC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E4118E-D433-8044-A9C1-095BC1E8FACB}"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E4118E-D433-8044-A9C1-095BC1E8FACB}" type="datetimeFigureOut">
              <a:rPr lang="en-US" smtClean="0"/>
              <a:pPr/>
              <a:t>4/22/12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E4118E-D433-8044-A9C1-095BC1E8FACB}" type="datetimeFigureOut">
              <a:rPr lang="en-US" smtClean="0"/>
              <a:pPr/>
              <a:t>4/22/12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4118E-D433-8044-A9C1-095BC1E8FACB}" type="datetimeFigureOut">
              <a:rPr lang="en-US" smtClean="0"/>
              <a:pPr/>
              <a:t>4/22/12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5A0D2-6438-BE4E-B5B2-82357F56CC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E4118E-D433-8044-A9C1-095BC1E8FACB}"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E4118E-D433-8044-A9C1-095BC1E8FACB}"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1C5A0D2-6438-BE4E-B5B2-82357F56CC7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E4118E-D433-8044-A9C1-095BC1E8FACB}" type="datetimeFigureOut">
              <a:rPr lang="en-US" smtClean="0"/>
              <a:pPr/>
              <a:t>4/22/12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1C5A0D2-6438-BE4E-B5B2-82357F56CC7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Statements</a:t>
            </a:r>
            <a:endParaRPr lang="en-US" dirty="0"/>
          </a:p>
        </p:txBody>
      </p:sp>
      <p:sp>
        <p:nvSpPr>
          <p:cNvPr id="3" name="Subtitle 2"/>
          <p:cNvSpPr>
            <a:spLocks noGrp="1"/>
          </p:cNvSpPr>
          <p:nvPr>
            <p:ph type="subTitle" idx="1"/>
          </p:nvPr>
        </p:nvSpPr>
        <p:spPr/>
        <p:txBody>
          <a:bodyPr/>
          <a:lstStyle/>
          <a:p>
            <a:r>
              <a:rPr lang="en-US" dirty="0" smtClean="0"/>
              <a:t>A How-To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Thesis Statements</a:t>
            </a:r>
            <a:endParaRPr lang="en-US" dirty="0"/>
          </a:p>
        </p:txBody>
      </p:sp>
      <p:sp>
        <p:nvSpPr>
          <p:cNvPr id="3" name="Content Placeholder 2"/>
          <p:cNvSpPr>
            <a:spLocks noGrp="1"/>
          </p:cNvSpPr>
          <p:nvPr>
            <p:ph idx="1"/>
          </p:nvPr>
        </p:nvSpPr>
        <p:spPr/>
        <p:txBody>
          <a:bodyPr/>
          <a:lstStyle/>
          <a:p>
            <a:r>
              <a:rPr lang="en-US" dirty="0" smtClean="0"/>
              <a:t>Three characteristics</a:t>
            </a:r>
          </a:p>
          <a:p>
            <a:pPr lvl="1"/>
            <a:r>
              <a:rPr lang="en-US" dirty="0" smtClean="0"/>
              <a:t>Clearly expresses your essay’s main idea</a:t>
            </a:r>
          </a:p>
          <a:p>
            <a:pPr lvl="1"/>
            <a:r>
              <a:rPr lang="en-US" dirty="0" smtClean="0"/>
              <a:t>Communicates your essay’s purpose</a:t>
            </a:r>
          </a:p>
          <a:p>
            <a:pPr lvl="1"/>
            <a:r>
              <a:rPr lang="en-US" dirty="0" smtClean="0"/>
              <a:t>Clearly worded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Item 1: Clarity</a:t>
            </a:r>
            <a:endParaRPr lang="en-US" dirty="0"/>
          </a:p>
        </p:txBody>
      </p:sp>
      <p:sp>
        <p:nvSpPr>
          <p:cNvPr id="3" name="Content Placeholder 2"/>
          <p:cNvSpPr>
            <a:spLocks noGrp="1"/>
          </p:cNvSpPr>
          <p:nvPr>
            <p:ph idx="1"/>
          </p:nvPr>
        </p:nvSpPr>
        <p:spPr/>
        <p:txBody>
          <a:bodyPr>
            <a:normAutofit/>
          </a:bodyPr>
          <a:lstStyle/>
          <a:p>
            <a:r>
              <a:rPr lang="en-US" dirty="0" smtClean="0"/>
              <a:t>Does more than state your topic</a:t>
            </a:r>
          </a:p>
          <a:p>
            <a:r>
              <a:rPr lang="en-US" dirty="0" smtClean="0"/>
              <a:t>Indicates what you will say about your topic</a:t>
            </a:r>
          </a:p>
          <a:p>
            <a:r>
              <a:rPr lang="en-US" dirty="0" smtClean="0"/>
              <a:t>Signals how you will approach your material</a:t>
            </a:r>
          </a:p>
          <a:p>
            <a:r>
              <a:rPr lang="en-US" dirty="0" smtClean="0"/>
              <a:t>Example from the essay “Grant and Lee: A Study in Contrasts” by Bruce Catton follows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Clarity</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a:buChar char="•"/>
            </a:pPr>
            <a:r>
              <a:rPr lang="en-US" dirty="0" smtClean="0"/>
              <a:t>They [Grant and Lee] were two strong men, these oddly different generals, and they represented the strengths of two conflicting currents that, through them, had come into final collision.</a:t>
            </a:r>
          </a:p>
          <a:p>
            <a:pPr lvl="1"/>
            <a:r>
              <a:rPr lang="en-US" dirty="0" smtClean="0"/>
              <a:t>This statement says that the essay will compare and contrast Grant and Lee.</a:t>
            </a:r>
          </a:p>
          <a:p>
            <a:pPr lvl="1"/>
            <a:r>
              <a:rPr lang="en-US" dirty="0" smtClean="0"/>
              <a:t>Specifically, it says that Catton will present the two Civil War generals as symbols of two opposing historical currents.</a:t>
            </a:r>
          </a:p>
          <a:p>
            <a:pPr lvl="1"/>
            <a:r>
              <a:rPr lang="en-US" dirty="0" smtClean="0"/>
              <a:t>A less developed thesis statement (“Grant and Lee were quite different from each other”) would have just echoed the title of the essay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4400" dirty="0" smtClean="0"/>
              <a:t>Item 2: Communicates your essay’s purpose</a:t>
            </a:r>
            <a:endParaRPr lang="en-US" sz="4400" dirty="0"/>
          </a:p>
        </p:txBody>
      </p:sp>
      <p:sp>
        <p:nvSpPr>
          <p:cNvPr id="3" name="Content Placeholder 2"/>
          <p:cNvSpPr>
            <a:spLocks noGrp="1"/>
          </p:cNvSpPr>
          <p:nvPr>
            <p:ph idx="1"/>
          </p:nvPr>
        </p:nvSpPr>
        <p:spPr/>
        <p:txBody>
          <a:bodyPr/>
          <a:lstStyle/>
          <a:p>
            <a:r>
              <a:rPr lang="en-US" dirty="0" smtClean="0"/>
              <a:t>Can be expressive </a:t>
            </a:r>
          </a:p>
          <a:p>
            <a:pPr lvl="1"/>
            <a:r>
              <a:rPr lang="en-US" dirty="0" smtClean="0"/>
              <a:t>Conveying a mood or impression</a:t>
            </a:r>
          </a:p>
          <a:p>
            <a:r>
              <a:rPr lang="en-US" dirty="0" smtClean="0"/>
              <a:t>Can be informative</a:t>
            </a:r>
          </a:p>
          <a:p>
            <a:pPr lvl="1"/>
            <a:r>
              <a:rPr lang="en-US" dirty="0" smtClean="0"/>
              <a:t>Listing points you will discuss</a:t>
            </a:r>
          </a:p>
          <a:p>
            <a:pPr lvl="1"/>
            <a:r>
              <a:rPr lang="en-US" dirty="0" smtClean="0"/>
              <a:t>Presenting an objective overview of the essay</a:t>
            </a:r>
          </a:p>
          <a:p>
            <a:r>
              <a:rPr lang="en-US" dirty="0" smtClean="0"/>
              <a:t>Can be persuasive</a:t>
            </a:r>
          </a:p>
          <a:p>
            <a:pPr lvl="1"/>
            <a:r>
              <a:rPr lang="en-US" dirty="0" smtClean="0"/>
              <a:t>Taking a strong stand or outlining the position you will argue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normAutofit/>
          </a:bodyPr>
          <a:lstStyle/>
          <a:p>
            <a:r>
              <a:rPr lang="en-US" dirty="0" smtClean="0"/>
              <a:t>Expressive</a:t>
            </a:r>
          </a:p>
          <a:p>
            <a:pPr lvl="1"/>
            <a:r>
              <a:rPr lang="en-US" dirty="0" smtClean="0"/>
              <a:t>The city’s homeless families live in heartbreaking surroundings.</a:t>
            </a:r>
          </a:p>
          <a:p>
            <a:r>
              <a:rPr lang="en-US" dirty="0" smtClean="0"/>
              <a:t>Informative</a:t>
            </a:r>
          </a:p>
          <a:p>
            <a:pPr lvl="1"/>
            <a:r>
              <a:rPr lang="en-US" dirty="0" smtClean="0"/>
              <a:t>The plight of the homeless has become so serious that it is a major priority for many city governments.</a:t>
            </a:r>
          </a:p>
          <a:p>
            <a:r>
              <a:rPr lang="en-US" dirty="0" smtClean="0"/>
              <a:t>Persuasive</a:t>
            </a:r>
          </a:p>
          <a:p>
            <a:pPr lvl="1"/>
            <a:r>
              <a:rPr lang="en-US" dirty="0" smtClean="0"/>
              <a:t>The best way to address the problems of the homeless is to renovate abandoned city buildings to create suitable housing for homeless families.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Item 3: Clearly Worded</a:t>
            </a:r>
            <a:endParaRPr lang="en-US" dirty="0"/>
          </a:p>
        </p:txBody>
      </p:sp>
      <p:sp>
        <p:nvSpPr>
          <p:cNvPr id="3" name="Content Placeholder 2"/>
          <p:cNvSpPr>
            <a:spLocks noGrp="1"/>
          </p:cNvSpPr>
          <p:nvPr>
            <p:ph idx="1"/>
          </p:nvPr>
        </p:nvSpPr>
        <p:spPr/>
        <p:txBody>
          <a:bodyPr>
            <a:normAutofit/>
          </a:bodyPr>
          <a:lstStyle/>
          <a:p>
            <a:r>
              <a:rPr lang="en-US" dirty="0" smtClean="0"/>
              <a:t>Should be clearly worded </a:t>
            </a:r>
            <a:r>
              <a:rPr lang="en-US" b="1" dirty="0" smtClean="0"/>
              <a:t>and speak for itself</a:t>
            </a:r>
            <a:r>
              <a:rPr lang="en-US" dirty="0" smtClean="0"/>
              <a:t>.</a:t>
            </a:r>
          </a:p>
          <a:p>
            <a:pPr lvl="1"/>
            <a:r>
              <a:rPr lang="en-US" strike="sngStrike" dirty="0" smtClean="0"/>
              <a:t>“My thesis is…”</a:t>
            </a:r>
          </a:p>
          <a:p>
            <a:pPr lvl="1"/>
            <a:r>
              <a:rPr lang="en-US" strike="sngStrike" dirty="0" smtClean="0"/>
              <a:t>“The thesis of this paper is…”</a:t>
            </a:r>
          </a:p>
          <a:p>
            <a:r>
              <a:rPr lang="en-US" dirty="0" smtClean="0"/>
              <a:t>Straightforward and accurate indication of what follows</a:t>
            </a:r>
          </a:p>
          <a:p>
            <a:r>
              <a:rPr lang="en-US" dirty="0" smtClean="0"/>
              <a:t>Don’t mislead readers about the essay’s direction, emphasis, scope, content, or viewpoint</a:t>
            </a:r>
          </a:p>
          <a:p>
            <a:r>
              <a:rPr lang="en-US" strike="sngStrike" dirty="0" smtClean="0"/>
              <a:t>Vague language, confusing abstractions, irrelevant details, and unnecessarily complex terminology</a:t>
            </a:r>
            <a:endParaRPr lang="en-US" strike="sngStrike"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your paper is going to discuss just the </a:t>
            </a:r>
            <a:r>
              <a:rPr lang="en-US" b="1" dirty="0" smtClean="0"/>
              <a:t>effects</a:t>
            </a:r>
            <a:r>
              <a:rPr lang="en-US" dirty="0" smtClean="0"/>
              <a:t> of new immigration laws, your thesis statement should not emphasize the events that resulted in their passage.</a:t>
            </a:r>
          </a:p>
          <a:p>
            <a:pPr lvl="1"/>
            <a:r>
              <a:rPr lang="en-US" dirty="0" smtClean="0"/>
              <a:t>Bad thesis statement:</a:t>
            </a:r>
          </a:p>
          <a:p>
            <a:pPr lvl="2"/>
            <a:r>
              <a:rPr lang="en-US" dirty="0" smtClean="0"/>
              <a:t>New immigration laws have failed to stem the tide of illegal immigrants.</a:t>
            </a:r>
          </a:p>
          <a:p>
            <a:pPr lvl="1"/>
            <a:r>
              <a:rPr lang="en-US" dirty="0" smtClean="0"/>
              <a:t>Lack of focus</a:t>
            </a:r>
          </a:p>
          <a:p>
            <a:pPr lvl="1"/>
            <a:r>
              <a:rPr lang="en-US" dirty="0" smtClean="0"/>
              <a:t>Good thesis statement:</a:t>
            </a:r>
          </a:p>
          <a:p>
            <a:pPr lvl="2"/>
            <a:r>
              <a:rPr lang="en-US" dirty="0" smtClean="0"/>
              <a:t>Because they do not take into account the economic causes of immigration, current immigration laws do little to decrease the number of illegal immigrants coming from Mexico into the United States.</a:t>
            </a:r>
          </a:p>
          <a:p>
            <a:pPr lvl="1"/>
            <a:r>
              <a:rPr lang="en-US" dirty="0" smtClean="0"/>
              <a:t>Clearly indicates what the writer is going to discuss</a:t>
            </a:r>
          </a:p>
          <a:p>
            <a:pPr lvl="1"/>
            <a:r>
              <a:rPr lang="en-US" dirty="0" smtClean="0"/>
              <a:t>Establishes a specific direction for the essay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 thesis statement is not</a:t>
            </a:r>
            <a:endParaRPr lang="en-US" dirty="0"/>
          </a:p>
        </p:txBody>
      </p:sp>
      <p:sp>
        <p:nvSpPr>
          <p:cNvPr id="3" name="Content Placeholder 2"/>
          <p:cNvSpPr>
            <a:spLocks noGrp="1"/>
          </p:cNvSpPr>
          <p:nvPr>
            <p:ph idx="1"/>
          </p:nvPr>
        </p:nvSpPr>
        <p:spPr/>
        <p:txBody>
          <a:bodyPr>
            <a:normAutofit/>
          </a:bodyPr>
          <a:lstStyle/>
          <a:p>
            <a:r>
              <a:rPr lang="en-US" dirty="0" smtClean="0"/>
              <a:t>It is NOT</a:t>
            </a:r>
          </a:p>
          <a:p>
            <a:pPr lvl="1"/>
            <a:r>
              <a:rPr lang="en-US" dirty="0" smtClean="0"/>
              <a:t>A title</a:t>
            </a:r>
          </a:p>
          <a:p>
            <a:pPr lvl="1"/>
            <a:r>
              <a:rPr lang="en-US" dirty="0" smtClean="0"/>
              <a:t>A statement of intent</a:t>
            </a:r>
          </a:p>
          <a:p>
            <a:pPr lvl="1"/>
            <a:r>
              <a:rPr lang="en-US" dirty="0" smtClean="0"/>
              <a:t>A statement of fact</a:t>
            </a:r>
          </a:p>
          <a:p>
            <a:r>
              <a:rPr lang="en-US" dirty="0" smtClean="0"/>
              <a:t>These things are all important, but none can be developed into a thesis statement</a:t>
            </a:r>
          </a:p>
          <a:p>
            <a:pPr lvl="1"/>
            <a:r>
              <a:rPr lang="en-US" dirty="0" smtClean="0"/>
              <a:t>A title isn’t descriptive enough to orient your readers</a:t>
            </a:r>
          </a:p>
          <a:p>
            <a:pPr lvl="1"/>
            <a:r>
              <a:rPr lang="en-US" dirty="0" smtClean="0"/>
              <a:t>A statement of intent can reveal more, but is stylistically distracting</a:t>
            </a:r>
          </a:p>
          <a:p>
            <a:pPr lvl="1"/>
            <a:r>
              <a:rPr lang="en-US" dirty="0" smtClean="0"/>
              <a:t>A statement of fact is a dead end (it’s not arguable) </a:t>
            </a:r>
          </a:p>
          <a:p>
            <a:pPr lv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graphicFrame>
        <p:nvGraphicFramePr>
          <p:cNvPr id="4" name="Content Placeholder 3"/>
          <p:cNvGraphicFramePr>
            <a:graphicFrameLocks noGrp="1"/>
          </p:cNvGraphicFramePr>
          <p:nvPr>
            <p:ph idx="1"/>
          </p:nvPr>
        </p:nvGraphicFramePr>
        <p:xfrm>
          <a:off x="457200" y="1935163"/>
          <a:ext cx="8229600" cy="3484879"/>
        </p:xfrm>
        <a:graphic>
          <a:graphicData uri="http://schemas.openxmlformats.org/drawingml/2006/table">
            <a:tbl>
              <a:tblPr firstRow="1" bandRow="1">
                <a:tableStyleId>{5C22544A-7EE6-4342-B048-85BDC9FD1C3A}</a:tableStyleId>
              </a:tblPr>
              <a:tblGrid>
                <a:gridCol w="4114800"/>
                <a:gridCol w="4114800"/>
              </a:tblGrid>
              <a:tr h="370840">
                <a:tc>
                  <a:txBody>
                    <a:bodyPr/>
                    <a:lstStyle/>
                    <a:p>
                      <a:endParaRPr lang="en-US" dirty="0"/>
                    </a:p>
                  </a:txBody>
                  <a:tcPr marL="91439" marR="91439"/>
                </a:tc>
                <a:tc>
                  <a:txBody>
                    <a:bodyPr/>
                    <a:lstStyle/>
                    <a:p>
                      <a:endParaRPr lang="en-US"/>
                    </a:p>
                  </a:txBody>
                  <a:tcPr marL="91439" marR="91439"/>
                </a:tc>
              </a:tr>
              <a:tr h="370840">
                <a:tc>
                  <a:txBody>
                    <a:bodyPr/>
                    <a:lstStyle/>
                    <a:p>
                      <a:r>
                        <a:rPr lang="en-US" dirty="0" smtClean="0"/>
                        <a:t>Title</a:t>
                      </a:r>
                      <a:endParaRPr lang="en-US" dirty="0"/>
                    </a:p>
                  </a:txBody>
                  <a:tcPr marL="91439" marR="91439"/>
                </a:tc>
                <a:tc>
                  <a:txBody>
                    <a:bodyPr/>
                    <a:lstStyle/>
                    <a:p>
                      <a:r>
                        <a:rPr lang="en-US" dirty="0" smtClean="0"/>
                        <a:t>Hybrid Cars: Pro and Con</a:t>
                      </a:r>
                      <a:endParaRPr lang="en-US" dirty="0"/>
                    </a:p>
                  </a:txBody>
                  <a:tcPr marL="91439" marR="91439"/>
                </a:tc>
              </a:tr>
              <a:tr h="370840">
                <a:tc>
                  <a:txBody>
                    <a:bodyPr/>
                    <a:lstStyle/>
                    <a:p>
                      <a:r>
                        <a:rPr lang="en-US" dirty="0" smtClean="0"/>
                        <a:t>Announcement of intent</a:t>
                      </a:r>
                      <a:endParaRPr lang="en-US" dirty="0"/>
                    </a:p>
                  </a:txBody>
                  <a:tcPr marL="91439" marR="91439"/>
                </a:tc>
                <a:tc>
                  <a:txBody>
                    <a:bodyPr/>
                    <a:lstStyle/>
                    <a:p>
                      <a:r>
                        <a:rPr lang="en-US" dirty="0" smtClean="0"/>
                        <a:t>I will examine the pros and cons of hybrid cars that use both gasoline and electricity</a:t>
                      </a:r>
                      <a:endParaRPr lang="en-US" dirty="0"/>
                    </a:p>
                  </a:txBody>
                  <a:tcPr marL="91439" marR="91439"/>
                </a:tc>
              </a:tr>
              <a:tr h="370840">
                <a:tc>
                  <a:txBody>
                    <a:bodyPr/>
                    <a:lstStyle/>
                    <a:p>
                      <a:r>
                        <a:rPr lang="en-US" dirty="0" smtClean="0"/>
                        <a:t>Statement of fact</a:t>
                      </a:r>
                      <a:endParaRPr lang="en-US" dirty="0"/>
                    </a:p>
                  </a:txBody>
                  <a:tcPr marL="91439" marR="91439"/>
                </a:tc>
                <a:tc>
                  <a:txBody>
                    <a:bodyPr/>
                    <a:lstStyle/>
                    <a:p>
                      <a:r>
                        <a:rPr lang="en-US" dirty="0" smtClean="0"/>
                        <a:t>Hybrid</a:t>
                      </a:r>
                      <a:r>
                        <a:rPr lang="en-US" baseline="0" dirty="0" smtClean="0"/>
                        <a:t> cars are more energy efficient than cars with standard gasoline engines</a:t>
                      </a:r>
                      <a:endParaRPr lang="en-US" dirty="0"/>
                    </a:p>
                  </a:txBody>
                  <a:tcPr marL="91439" marR="91439"/>
                </a:tc>
              </a:tr>
              <a:tr h="370840">
                <a:tc>
                  <a:txBody>
                    <a:bodyPr/>
                    <a:lstStyle/>
                    <a:p>
                      <a:r>
                        <a:rPr lang="en-US" dirty="0" smtClean="0"/>
                        <a:t>Thesis statement</a:t>
                      </a:r>
                      <a:endParaRPr lang="en-US" dirty="0"/>
                    </a:p>
                  </a:txBody>
                  <a:tcPr marL="91439" marR="91439"/>
                </a:tc>
                <a:tc>
                  <a:txBody>
                    <a:bodyPr/>
                    <a:lstStyle/>
                    <a:p>
                      <a:r>
                        <a:rPr lang="en-US" dirty="0" smtClean="0"/>
                        <a:t>Hybrid cars that use both gasoline</a:t>
                      </a:r>
                      <a:r>
                        <a:rPr lang="en-US" baseline="0" dirty="0" smtClean="0"/>
                        <a:t> and electricity would decrease our country’s dependence on foreign oil.</a:t>
                      </a:r>
                      <a:endParaRPr lang="en-US" dirty="0"/>
                    </a:p>
                  </a:txBody>
                  <a:tcPr marL="91439" marR="91439"/>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graphicFrame>
        <p:nvGraphicFramePr>
          <p:cNvPr id="4" name="Content Placeholder 3"/>
          <p:cNvGraphicFramePr>
            <a:graphicFrameLocks noGrp="1"/>
          </p:cNvGraphicFramePr>
          <p:nvPr>
            <p:ph idx="1"/>
          </p:nvPr>
        </p:nvGraphicFramePr>
        <p:xfrm>
          <a:off x="457200" y="1935163"/>
          <a:ext cx="8229600" cy="3210559"/>
        </p:xfrm>
        <a:graphic>
          <a:graphicData uri="http://schemas.openxmlformats.org/drawingml/2006/table">
            <a:tbl>
              <a:tblPr firstRow="1" bandRow="1">
                <a:tableStyleId>{5C22544A-7EE6-4342-B048-85BDC9FD1C3A}</a:tableStyleId>
              </a:tblPr>
              <a:tblGrid>
                <a:gridCol w="4114800"/>
                <a:gridCol w="4114800"/>
              </a:tblGrid>
              <a:tr h="370840">
                <a:tc>
                  <a:txBody>
                    <a:bodyPr/>
                    <a:lstStyle/>
                    <a:p>
                      <a:endParaRPr lang="en-US" dirty="0"/>
                    </a:p>
                  </a:txBody>
                  <a:tcPr marL="91439" marR="91439"/>
                </a:tc>
                <a:tc>
                  <a:txBody>
                    <a:bodyPr/>
                    <a:lstStyle/>
                    <a:p>
                      <a:endParaRPr lang="en-US"/>
                    </a:p>
                  </a:txBody>
                  <a:tcPr marL="91439" marR="91439"/>
                </a:tc>
              </a:tr>
              <a:tr h="370840">
                <a:tc>
                  <a:txBody>
                    <a:bodyPr/>
                    <a:lstStyle/>
                    <a:p>
                      <a:r>
                        <a:rPr lang="en-US" dirty="0" smtClean="0"/>
                        <a:t>Title</a:t>
                      </a:r>
                      <a:endParaRPr lang="en-US" dirty="0"/>
                    </a:p>
                  </a:txBody>
                  <a:tcPr marL="91439" marR="91439"/>
                </a:tc>
                <a:tc>
                  <a:txBody>
                    <a:bodyPr/>
                    <a:lstStyle/>
                    <a:p>
                      <a:r>
                        <a:rPr lang="en-US" dirty="0" smtClean="0"/>
                        <a:t>Orwell’s “A Hanging”</a:t>
                      </a:r>
                      <a:endParaRPr lang="en-US" dirty="0"/>
                    </a:p>
                  </a:txBody>
                  <a:tcPr marL="91439" marR="91439"/>
                </a:tc>
              </a:tr>
              <a:tr h="370840">
                <a:tc>
                  <a:txBody>
                    <a:bodyPr/>
                    <a:lstStyle/>
                    <a:p>
                      <a:r>
                        <a:rPr lang="en-US" dirty="0" smtClean="0"/>
                        <a:t>Announcement of intent</a:t>
                      </a:r>
                      <a:endParaRPr lang="en-US" dirty="0"/>
                    </a:p>
                  </a:txBody>
                  <a:tcPr marL="91439" marR="91439"/>
                </a:tc>
                <a:tc>
                  <a:txBody>
                    <a:bodyPr/>
                    <a:lstStyle/>
                    <a:p>
                      <a:r>
                        <a:rPr lang="en-US" dirty="0" smtClean="0"/>
                        <a:t>This paper will discuss George Orwell’s attitude toward the death penalty in his</a:t>
                      </a:r>
                      <a:r>
                        <a:rPr lang="en-US" baseline="0" dirty="0" smtClean="0"/>
                        <a:t> essay “A Hanging.”</a:t>
                      </a:r>
                      <a:endParaRPr lang="en-US" dirty="0"/>
                    </a:p>
                  </a:txBody>
                  <a:tcPr marL="91439" marR="91439"/>
                </a:tc>
              </a:tr>
              <a:tr h="370840">
                <a:tc>
                  <a:txBody>
                    <a:bodyPr/>
                    <a:lstStyle/>
                    <a:p>
                      <a:r>
                        <a:rPr lang="en-US" dirty="0" smtClean="0"/>
                        <a:t>Statement of fact</a:t>
                      </a:r>
                      <a:endParaRPr lang="en-US" dirty="0"/>
                    </a:p>
                  </a:txBody>
                  <a:tcPr marL="91439" marR="91439"/>
                </a:tc>
                <a:tc>
                  <a:txBody>
                    <a:bodyPr/>
                    <a:lstStyle/>
                    <a:p>
                      <a:r>
                        <a:rPr lang="en-US" dirty="0" smtClean="0"/>
                        <a:t>In</a:t>
                      </a:r>
                      <a:r>
                        <a:rPr lang="en-US" baseline="0" dirty="0" smtClean="0"/>
                        <a:t> his essay, Orwell describes a hanging that he witnessed in Burma.</a:t>
                      </a:r>
                      <a:endParaRPr lang="en-US" dirty="0"/>
                    </a:p>
                  </a:txBody>
                  <a:tcPr marL="91439" marR="91439"/>
                </a:tc>
              </a:tr>
              <a:tr h="370840">
                <a:tc>
                  <a:txBody>
                    <a:bodyPr/>
                    <a:lstStyle/>
                    <a:p>
                      <a:r>
                        <a:rPr lang="en-US" dirty="0" smtClean="0"/>
                        <a:t>Thesis statement</a:t>
                      </a:r>
                      <a:endParaRPr lang="en-US" dirty="0"/>
                    </a:p>
                  </a:txBody>
                  <a:tcPr marL="91439" marR="91439"/>
                </a:tc>
                <a:tc>
                  <a:txBody>
                    <a:bodyPr/>
                    <a:lstStyle/>
                    <a:p>
                      <a:r>
                        <a:rPr lang="en-US" dirty="0" smtClean="0"/>
                        <a:t>In “A Hanging,” George Orwell shows that capital punishment is not only brutal but also immoral</a:t>
                      </a:r>
                      <a:endParaRPr lang="en-US" dirty="0"/>
                    </a:p>
                  </a:txBody>
                  <a:tcPr marL="91439" marR="91439"/>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on a Thesis</a:t>
            </a:r>
            <a:endParaRPr lang="en-US" dirty="0"/>
          </a:p>
        </p:txBody>
      </p:sp>
      <p:sp>
        <p:nvSpPr>
          <p:cNvPr id="3" name="Content Placeholder 2"/>
          <p:cNvSpPr>
            <a:spLocks noGrp="1"/>
          </p:cNvSpPr>
          <p:nvPr>
            <p:ph idx="1"/>
          </p:nvPr>
        </p:nvSpPr>
        <p:spPr/>
        <p:txBody>
          <a:bodyPr>
            <a:normAutofit/>
          </a:bodyPr>
          <a:lstStyle/>
          <a:p>
            <a:r>
              <a:rPr lang="en-US" dirty="0" smtClean="0"/>
              <a:t>No rules determine </a:t>
            </a:r>
            <a:r>
              <a:rPr lang="en-US" b="1" dirty="0" smtClean="0"/>
              <a:t>when </a:t>
            </a:r>
            <a:r>
              <a:rPr lang="en-US" dirty="0" smtClean="0"/>
              <a:t>you formulate your thesis</a:t>
            </a:r>
          </a:p>
          <a:p>
            <a:pPr lvl="1"/>
            <a:r>
              <a:rPr lang="en-US" dirty="0" smtClean="0"/>
              <a:t>Depends on scope of assignment</a:t>
            </a:r>
          </a:p>
          <a:p>
            <a:pPr lvl="1"/>
            <a:r>
              <a:rPr lang="en-US" dirty="0" smtClean="0"/>
              <a:t>Your knowledge of the subject</a:t>
            </a:r>
          </a:p>
          <a:p>
            <a:pPr lvl="1"/>
            <a:r>
              <a:rPr lang="en-US" dirty="0" smtClean="0"/>
              <a:t>Your personal method of writing</a:t>
            </a:r>
          </a:p>
          <a:p>
            <a:r>
              <a:rPr lang="en-US" dirty="0" smtClean="0"/>
              <a:t>You will learn new things as you write, so don’t consider your first thesis statement set in stone. In fact, your thesis statement probably </a:t>
            </a:r>
            <a:r>
              <a:rPr lang="en-US" i="1" dirty="0" smtClean="0"/>
              <a:t>should</a:t>
            </a:r>
            <a:r>
              <a:rPr lang="en-US" dirty="0" smtClean="0"/>
              <a:t> change in some way during the course of your writing.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sort of paper are you writing? This determines a great deal as to how you structure your thesis statement.</a:t>
            </a:r>
          </a:p>
          <a:p>
            <a:pPr lvl="1"/>
            <a:r>
              <a:rPr lang="en-US" b="1" dirty="0" smtClean="0"/>
              <a:t>A</a:t>
            </a:r>
            <a:r>
              <a:rPr lang="en-US" b="1" dirty="0" smtClean="0"/>
              <a:t>nalytical paper</a:t>
            </a:r>
            <a:r>
              <a:rPr lang="en-US" dirty="0" smtClean="0"/>
              <a:t>: breaks </a:t>
            </a:r>
            <a:r>
              <a:rPr lang="en-US" dirty="0" smtClean="0"/>
              <a:t>down an issue or an idea into its component parts, evaluates the issue or idea, and presents this breakdown and evaluation to the </a:t>
            </a:r>
            <a:r>
              <a:rPr lang="en-US" dirty="0" smtClean="0"/>
              <a:t>audience.</a:t>
            </a:r>
          </a:p>
          <a:p>
            <a:pPr lvl="1"/>
            <a:r>
              <a:rPr lang="en-US" b="1" dirty="0" smtClean="0"/>
              <a:t>E</a:t>
            </a:r>
            <a:r>
              <a:rPr lang="en-US" b="1" dirty="0" smtClean="0"/>
              <a:t>xpository </a:t>
            </a:r>
            <a:r>
              <a:rPr lang="en-US" b="1" dirty="0" smtClean="0"/>
              <a:t>(explanatory) </a:t>
            </a:r>
            <a:r>
              <a:rPr lang="en-US" b="1" dirty="0" smtClean="0"/>
              <a:t>paper</a:t>
            </a:r>
            <a:r>
              <a:rPr lang="en-US" dirty="0" smtClean="0"/>
              <a:t>: explains </a:t>
            </a:r>
            <a:r>
              <a:rPr lang="en-US" dirty="0" smtClean="0"/>
              <a:t>something to the </a:t>
            </a:r>
            <a:r>
              <a:rPr lang="en-US" dirty="0" smtClean="0"/>
              <a:t>audience.</a:t>
            </a:r>
          </a:p>
          <a:p>
            <a:pPr lvl="1"/>
            <a:r>
              <a:rPr lang="en-US" b="1" dirty="0" smtClean="0"/>
              <a:t>Argumentative </a:t>
            </a:r>
            <a:r>
              <a:rPr lang="en-US" b="1" dirty="0" smtClean="0"/>
              <a:t>paper</a:t>
            </a:r>
            <a:r>
              <a:rPr lang="en-US" dirty="0" smtClean="0"/>
              <a:t> makes a claim about a topic and justifies this claim with specific evidence. The claim could be an opinion, a policy proposal, an evaluation, a cause-and-effect statement, or an interpretation. The goal of the argumentative paper is to convince the audience that the claim is true based on the evidence provided.</a:t>
            </a:r>
          </a:p>
          <a:p>
            <a:r>
              <a:rPr lang="en-US" dirty="0" smtClean="0"/>
              <a:t>If you are writing a text which does not fall under these three categories (ex. a narrative), a thesis statement somewhere in the first paragraph could still be helpful to your reader.</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Paper</a:t>
            </a:r>
            <a:endParaRPr lang="en-US" dirty="0"/>
          </a:p>
        </p:txBody>
      </p:sp>
      <p:sp>
        <p:nvSpPr>
          <p:cNvPr id="3" name="Content Placeholder 2"/>
          <p:cNvSpPr>
            <a:spLocks noGrp="1"/>
          </p:cNvSpPr>
          <p:nvPr>
            <p:ph idx="1"/>
          </p:nvPr>
        </p:nvSpPr>
        <p:spPr/>
        <p:txBody>
          <a:bodyPr>
            <a:normAutofit/>
          </a:bodyPr>
          <a:lstStyle/>
          <a:p>
            <a:r>
              <a:rPr lang="en-US" dirty="0" smtClean="0"/>
              <a:t>Example of an analytical thesis statement</a:t>
            </a:r>
            <a:r>
              <a:rPr lang="en-US" dirty="0" smtClean="0"/>
              <a:t>:</a:t>
            </a:r>
          </a:p>
          <a:p>
            <a:pPr lvl="1"/>
            <a:r>
              <a:rPr lang="en-US" dirty="0" smtClean="0"/>
              <a:t>An analysis of the college admission process reveals one challenge facing counselors: accepting students with high test scores or students with strong extracurricular backgrounds.</a:t>
            </a:r>
          </a:p>
          <a:p>
            <a:r>
              <a:rPr lang="en-US" dirty="0" smtClean="0"/>
              <a:t>The paper that follows </a:t>
            </a:r>
            <a:r>
              <a:rPr lang="en-US" dirty="0" smtClean="0"/>
              <a:t>should:</a:t>
            </a:r>
            <a:endParaRPr lang="en-US" dirty="0" smtClean="0"/>
          </a:p>
          <a:p>
            <a:pPr lvl="1"/>
            <a:r>
              <a:rPr lang="en-US" dirty="0" smtClean="0"/>
              <a:t>explain </a:t>
            </a:r>
            <a:r>
              <a:rPr lang="en-US" dirty="0" smtClean="0"/>
              <a:t>the analysis of the college admission </a:t>
            </a:r>
            <a:r>
              <a:rPr lang="en-US" dirty="0" smtClean="0"/>
              <a:t>process</a:t>
            </a:r>
          </a:p>
          <a:p>
            <a:pPr lvl="1"/>
            <a:r>
              <a:rPr lang="en-US" dirty="0" smtClean="0"/>
              <a:t>explain </a:t>
            </a:r>
            <a:r>
              <a:rPr lang="en-US" dirty="0" smtClean="0"/>
              <a:t>the challenge facing admissions </a:t>
            </a:r>
            <a:r>
              <a:rPr lang="en-US" dirty="0" smtClean="0"/>
              <a:t>counselors</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Expository Paper</a:t>
            </a:r>
            <a:endParaRPr lang="en-US" dirty="0"/>
          </a:p>
        </p:txBody>
      </p:sp>
      <p:sp>
        <p:nvSpPr>
          <p:cNvPr id="3" name="Content Placeholder 2"/>
          <p:cNvSpPr>
            <a:spLocks noGrp="1"/>
          </p:cNvSpPr>
          <p:nvPr>
            <p:ph idx="1"/>
          </p:nvPr>
        </p:nvSpPr>
        <p:spPr/>
        <p:txBody>
          <a:bodyPr>
            <a:normAutofit/>
          </a:bodyPr>
          <a:lstStyle/>
          <a:p>
            <a:r>
              <a:rPr lang="en-US" dirty="0" smtClean="0"/>
              <a:t>Example of an expository (explanatory) thesis statement</a:t>
            </a:r>
            <a:r>
              <a:rPr lang="en-US" dirty="0" smtClean="0"/>
              <a:t>:</a:t>
            </a:r>
          </a:p>
          <a:p>
            <a:pPr lvl="1"/>
            <a:r>
              <a:rPr lang="en-US" dirty="0" smtClean="0"/>
              <a:t>The life of the typical college student is characterized by time spent studying, attending class, and socializing with peers.</a:t>
            </a:r>
          </a:p>
          <a:p>
            <a:r>
              <a:rPr lang="en-US" dirty="0" smtClean="0"/>
              <a:t>The paper that follows should</a:t>
            </a:r>
            <a:r>
              <a:rPr lang="en-US" dirty="0" smtClean="0"/>
              <a:t>:</a:t>
            </a:r>
          </a:p>
          <a:p>
            <a:pPr lvl="1"/>
            <a:r>
              <a:rPr lang="en-US" dirty="0" smtClean="0"/>
              <a:t>explain how students spend their time studying, attending class, and socializing with peers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Argumentative Paper</a:t>
            </a:r>
            <a:endParaRPr lang="en-US" dirty="0"/>
          </a:p>
        </p:txBody>
      </p:sp>
      <p:sp>
        <p:nvSpPr>
          <p:cNvPr id="3" name="Content Placeholder 2"/>
          <p:cNvSpPr>
            <a:spLocks noGrp="1"/>
          </p:cNvSpPr>
          <p:nvPr>
            <p:ph idx="1"/>
          </p:nvPr>
        </p:nvSpPr>
        <p:spPr/>
        <p:txBody>
          <a:bodyPr>
            <a:normAutofit/>
          </a:bodyPr>
          <a:lstStyle/>
          <a:p>
            <a:r>
              <a:rPr lang="en-US" dirty="0" smtClean="0"/>
              <a:t>Example of an argumentative thesis </a:t>
            </a:r>
            <a:r>
              <a:rPr lang="en-US" dirty="0" smtClean="0"/>
              <a:t>statement:</a:t>
            </a:r>
            <a:endParaRPr lang="en-US" dirty="0" smtClean="0"/>
          </a:p>
          <a:p>
            <a:pPr lvl="1"/>
            <a:r>
              <a:rPr lang="en-US" dirty="0" smtClean="0"/>
              <a:t>High </a:t>
            </a:r>
            <a:r>
              <a:rPr lang="en-US" dirty="0" smtClean="0"/>
              <a:t>school graduates should be required to take a year off to pursue community service projects before entering college in order to increase their maturity and global awareness.</a:t>
            </a:r>
          </a:p>
          <a:p>
            <a:r>
              <a:rPr lang="en-US" dirty="0" smtClean="0"/>
              <a:t>The paper that follows </a:t>
            </a:r>
            <a:r>
              <a:rPr lang="en-US" dirty="0" smtClean="0"/>
              <a:t>should:</a:t>
            </a:r>
            <a:endParaRPr lang="en-US" dirty="0" smtClean="0"/>
          </a:p>
          <a:p>
            <a:pPr lvl="1"/>
            <a:r>
              <a:rPr lang="en-US" dirty="0" smtClean="0"/>
              <a:t>present </a:t>
            </a:r>
            <a:r>
              <a:rPr lang="en-US" dirty="0" smtClean="0"/>
              <a:t>an argument and give evidence to support the claim that students should pursue community projects before entering college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1214</TotalTime>
  <Words>1043</Words>
  <Application>Microsoft Macintosh PowerPoint</Application>
  <PresentationFormat>On-screen Show (4:3)</PresentationFormat>
  <Paragraphs>103</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Flow</vt:lpstr>
      <vt:lpstr>Thesis Statements</vt:lpstr>
      <vt:lpstr>What a thesis statement is not</vt:lpstr>
      <vt:lpstr>Example 1</vt:lpstr>
      <vt:lpstr>Example 2</vt:lpstr>
      <vt:lpstr>Deciding on a Thesis</vt:lpstr>
      <vt:lpstr>Getting Started</vt:lpstr>
      <vt:lpstr>Analytical Paper</vt:lpstr>
      <vt:lpstr>Expository Paper</vt:lpstr>
      <vt:lpstr>Argumentative Paper</vt:lpstr>
      <vt:lpstr>Effective Thesis Statements</vt:lpstr>
      <vt:lpstr> Item 1: Clarity</vt:lpstr>
      <vt:lpstr>Clarity</vt:lpstr>
      <vt:lpstr>Item 2: Communicates your essay’s purpose</vt:lpstr>
      <vt:lpstr>More Examples</vt:lpstr>
      <vt:lpstr>Item 3: Clearly Worded</vt:lpstr>
      <vt:lpstr>For example…</vt:lpstr>
    </vt:vector>
  </TitlesOfParts>
  <Company>Texas Christian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Laura Knudson</dc:creator>
  <cp:lastModifiedBy>Laura Knudson</cp:lastModifiedBy>
  <cp:revision>2</cp:revision>
  <dcterms:created xsi:type="dcterms:W3CDTF">2012-04-22T18:41:47Z</dcterms:created>
  <dcterms:modified xsi:type="dcterms:W3CDTF">2012-04-22T19:10:03Z</dcterms:modified>
</cp:coreProperties>
</file>