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6" d="100"/>
          <a:sy n="56" d="100"/>
        </p:scale>
        <p:origin x="730"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7/4/2017</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7/4/2017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7/4/2017</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oce.com/2017/05/17/a-costco-sized-tangent-that-even-i-didnt-see-com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75837-9148-49A2-A362-B9250C8EE74C}"/>
              </a:ext>
            </a:extLst>
          </p:cNvPr>
          <p:cNvSpPr>
            <a:spLocks noGrp="1"/>
          </p:cNvSpPr>
          <p:nvPr>
            <p:ph type="ctrTitle"/>
          </p:nvPr>
        </p:nvSpPr>
        <p:spPr/>
        <p:txBody>
          <a:bodyPr/>
          <a:lstStyle/>
          <a:p>
            <a:r>
              <a:rPr lang="en-US" dirty="0"/>
              <a:t>Audience and Voice</a:t>
            </a:r>
          </a:p>
        </p:txBody>
      </p:sp>
      <p:sp>
        <p:nvSpPr>
          <p:cNvPr id="3" name="Subtitle 2">
            <a:extLst>
              <a:ext uri="{FF2B5EF4-FFF2-40B4-BE49-F238E27FC236}">
                <a16:creationId xmlns:a16="http://schemas.microsoft.com/office/drawing/2014/main" id="{3E7AE93B-82E3-43EB-93B4-3389881AAF3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98982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C2F35-0225-4A58-8AB1-F51FCBAAAAC7}"/>
              </a:ext>
            </a:extLst>
          </p:cNvPr>
          <p:cNvSpPr>
            <a:spLocks noGrp="1"/>
          </p:cNvSpPr>
          <p:nvPr>
            <p:ph type="title"/>
          </p:nvPr>
        </p:nvSpPr>
        <p:spPr/>
        <p:txBody>
          <a:bodyPr/>
          <a:lstStyle/>
          <a:p>
            <a:r>
              <a:rPr lang="en-US" dirty="0"/>
              <a:t>Voice</a:t>
            </a:r>
          </a:p>
        </p:txBody>
      </p:sp>
      <p:sp>
        <p:nvSpPr>
          <p:cNvPr id="3" name="Content Placeholder 2">
            <a:extLst>
              <a:ext uri="{FF2B5EF4-FFF2-40B4-BE49-F238E27FC236}">
                <a16:creationId xmlns:a16="http://schemas.microsoft.com/office/drawing/2014/main" id="{353D9624-C933-4CD6-8D5A-55A8752C2D9F}"/>
              </a:ext>
            </a:extLst>
          </p:cNvPr>
          <p:cNvSpPr>
            <a:spLocks noGrp="1"/>
          </p:cNvSpPr>
          <p:nvPr>
            <p:ph idx="1"/>
          </p:nvPr>
        </p:nvSpPr>
        <p:spPr/>
        <p:txBody>
          <a:bodyPr>
            <a:normAutofit fontScale="92500" lnSpcReduction="20000"/>
          </a:bodyPr>
          <a:lstStyle/>
          <a:p>
            <a:r>
              <a:rPr lang="en-US" dirty="0"/>
              <a:t>The flip side of the idea of audience is that of voice (sometimes called tone, mood or style). </a:t>
            </a:r>
          </a:p>
          <a:p>
            <a:r>
              <a:rPr lang="en-US" dirty="0"/>
              <a:t>Every writer has their own unique voice and the use of that voice is what makes their writing unique. It is important that the writer's thoughts and ideas clearly show through their use of language - their voice. </a:t>
            </a:r>
          </a:p>
          <a:p>
            <a:r>
              <a:rPr lang="en-US" dirty="0"/>
              <a:t>The writer's voice comes from the choices made while writing: the words, the organization, which details to include and so on. All of the choices the writer makes reflect that writer's voice.</a:t>
            </a:r>
          </a:p>
          <a:p>
            <a:r>
              <a:rPr lang="en-US" dirty="0"/>
              <a:t>It is often important that the writer's voice is not buried within a research laden paper.</a:t>
            </a:r>
          </a:p>
          <a:p>
            <a:endParaRPr lang="en-US" dirty="0"/>
          </a:p>
        </p:txBody>
      </p:sp>
    </p:spTree>
    <p:extLst>
      <p:ext uri="{BB962C8B-B14F-4D97-AF65-F5344CB8AC3E}">
        <p14:creationId xmlns:p14="http://schemas.microsoft.com/office/powerpoint/2010/main" val="3185278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1514A-4146-45F3-B548-556E38B7B816}"/>
              </a:ext>
            </a:extLst>
          </p:cNvPr>
          <p:cNvSpPr>
            <a:spLocks noGrp="1"/>
          </p:cNvSpPr>
          <p:nvPr>
            <p:ph type="title"/>
          </p:nvPr>
        </p:nvSpPr>
        <p:spPr/>
        <p:txBody>
          <a:bodyPr/>
          <a:lstStyle/>
          <a:p>
            <a:r>
              <a:rPr lang="en-US" dirty="0"/>
              <a:t>Voice Examples</a:t>
            </a:r>
          </a:p>
        </p:txBody>
      </p:sp>
      <p:sp>
        <p:nvSpPr>
          <p:cNvPr id="3" name="Content Placeholder 2">
            <a:extLst>
              <a:ext uri="{FF2B5EF4-FFF2-40B4-BE49-F238E27FC236}">
                <a16:creationId xmlns:a16="http://schemas.microsoft.com/office/drawing/2014/main" id="{F179AD87-EAD0-424D-AB21-D8CCAFDEA5BA}"/>
              </a:ext>
            </a:extLst>
          </p:cNvPr>
          <p:cNvSpPr>
            <a:spLocks noGrp="1"/>
          </p:cNvSpPr>
          <p:nvPr>
            <p:ph idx="1"/>
          </p:nvPr>
        </p:nvSpPr>
        <p:spPr/>
        <p:txBody>
          <a:bodyPr>
            <a:normAutofit lnSpcReduction="10000"/>
          </a:bodyPr>
          <a:lstStyle/>
          <a:p>
            <a:r>
              <a:rPr lang="en-US" dirty="0">
                <a:hlinkClick r:id="rId2"/>
              </a:rPr>
              <a:t>Dooce</a:t>
            </a:r>
            <a:endParaRPr lang="en-US" dirty="0"/>
          </a:p>
          <a:p>
            <a:r>
              <a:rPr lang="en-US" dirty="0"/>
              <a:t>“But then fall comes, kicking summer out on its treacherous ass as it always does one day sometime after the midpoint of September, it stays awhile like an old friend that you have missed. It settles in the way an old friend will settle into your favorite chair and take out his pipe and light it and then fill the afternoon with stories of places he has been and things he has done since last he saw you.”</a:t>
            </a:r>
            <a:br>
              <a:rPr lang="en-US" dirty="0"/>
            </a:br>
            <a:br>
              <a:rPr lang="en-US" dirty="0"/>
            </a:br>
            <a:r>
              <a:rPr lang="en-US" dirty="0"/>
              <a:t>― Stephen King, 'Salem's Lot' </a:t>
            </a:r>
          </a:p>
        </p:txBody>
      </p:sp>
    </p:spTree>
    <p:extLst>
      <p:ext uri="{BB962C8B-B14F-4D97-AF65-F5344CB8AC3E}">
        <p14:creationId xmlns:p14="http://schemas.microsoft.com/office/powerpoint/2010/main" val="1535991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F04E-288D-4507-B93D-1DAA5E91F978}"/>
              </a:ext>
            </a:extLst>
          </p:cNvPr>
          <p:cNvSpPr>
            <a:spLocks noGrp="1"/>
          </p:cNvSpPr>
          <p:nvPr>
            <p:ph type="title"/>
          </p:nvPr>
        </p:nvSpPr>
        <p:spPr/>
        <p:txBody>
          <a:bodyPr/>
          <a:lstStyle/>
          <a:p>
            <a:r>
              <a:rPr lang="en-US" dirty="0"/>
              <a:t>TL;DR</a:t>
            </a:r>
          </a:p>
        </p:txBody>
      </p:sp>
      <p:sp>
        <p:nvSpPr>
          <p:cNvPr id="3" name="Content Placeholder 2">
            <a:extLst>
              <a:ext uri="{FF2B5EF4-FFF2-40B4-BE49-F238E27FC236}">
                <a16:creationId xmlns:a16="http://schemas.microsoft.com/office/drawing/2014/main" id="{E9AA443F-FCA3-4767-9E82-E23B9A85DC2D}"/>
              </a:ext>
            </a:extLst>
          </p:cNvPr>
          <p:cNvSpPr>
            <a:spLocks noGrp="1"/>
          </p:cNvSpPr>
          <p:nvPr>
            <p:ph idx="1"/>
          </p:nvPr>
        </p:nvSpPr>
        <p:spPr/>
        <p:txBody>
          <a:bodyPr/>
          <a:lstStyle/>
          <a:p>
            <a:r>
              <a:rPr lang="en-US" dirty="0"/>
              <a:t>Audience determines voice </a:t>
            </a:r>
          </a:p>
          <a:p>
            <a:r>
              <a:rPr lang="en-US" dirty="0"/>
              <a:t>Voice is you, the author, and can’t be cheated, copied, or faked. </a:t>
            </a:r>
          </a:p>
          <a:p>
            <a:r>
              <a:rPr lang="en-US" dirty="0"/>
              <a:t>Use the wrong voice with your audience, and you endanger your ethos.</a:t>
            </a:r>
          </a:p>
        </p:txBody>
      </p:sp>
    </p:spTree>
    <p:extLst>
      <p:ext uri="{BB962C8B-B14F-4D97-AF65-F5344CB8AC3E}">
        <p14:creationId xmlns:p14="http://schemas.microsoft.com/office/powerpoint/2010/main" val="3835107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kids posing for a photo&#10;&#10;Description generated with high confidence">
            <a:extLst>
              <a:ext uri="{FF2B5EF4-FFF2-40B4-BE49-F238E27FC236}">
                <a16:creationId xmlns:a16="http://schemas.microsoft.com/office/drawing/2014/main" id="{338C43ED-D744-4B6D-8C66-0ED3BC2B772C}"/>
              </a:ext>
            </a:extLst>
          </p:cNvPr>
          <p:cNvPicPr>
            <a:picLocks noChangeAspect="1"/>
          </p:cNvPicPr>
          <p:nvPr/>
        </p:nvPicPr>
        <p:blipFill>
          <a:blip r:embed="rId2"/>
          <a:stretch>
            <a:fillRect/>
          </a:stretch>
        </p:blipFill>
        <p:spPr>
          <a:xfrm>
            <a:off x="6094411" y="1201392"/>
            <a:ext cx="4960442" cy="3869144"/>
          </a:xfrm>
          <a:prstGeom prst="rect">
            <a:avLst/>
          </a:prstGeom>
        </p:spPr>
      </p:pic>
      <p:sp>
        <p:nvSpPr>
          <p:cNvPr id="2" name="Title 1">
            <a:extLst>
              <a:ext uri="{FF2B5EF4-FFF2-40B4-BE49-F238E27FC236}">
                <a16:creationId xmlns:a16="http://schemas.microsoft.com/office/drawing/2014/main" id="{BB972A0D-6A29-445A-9A99-1B795B7AF4E8}"/>
              </a:ext>
            </a:extLst>
          </p:cNvPr>
          <p:cNvSpPr>
            <a:spLocks noGrp="1"/>
          </p:cNvSpPr>
          <p:nvPr>
            <p:ph type="title"/>
          </p:nvPr>
        </p:nvSpPr>
        <p:spPr>
          <a:xfrm>
            <a:off x="1451580" y="804520"/>
            <a:ext cx="4176815" cy="1049235"/>
          </a:xfrm>
        </p:spPr>
        <p:txBody>
          <a:bodyPr>
            <a:normAutofit/>
          </a:bodyPr>
          <a:lstStyle/>
          <a:p>
            <a:r>
              <a:rPr lang="en-US" dirty="0"/>
              <a:t>Definitions</a:t>
            </a:r>
          </a:p>
        </p:txBody>
      </p:sp>
      <p:sp>
        <p:nvSpPr>
          <p:cNvPr id="3" name="Content Placeholder 2">
            <a:extLst>
              <a:ext uri="{FF2B5EF4-FFF2-40B4-BE49-F238E27FC236}">
                <a16:creationId xmlns:a16="http://schemas.microsoft.com/office/drawing/2014/main" id="{18A001EE-79D7-409F-97BD-329CB09E87AD}"/>
              </a:ext>
            </a:extLst>
          </p:cNvPr>
          <p:cNvSpPr>
            <a:spLocks noGrp="1"/>
          </p:cNvSpPr>
          <p:nvPr>
            <p:ph idx="1"/>
          </p:nvPr>
        </p:nvSpPr>
        <p:spPr>
          <a:xfrm>
            <a:off x="1451581" y="2015732"/>
            <a:ext cx="4172515" cy="3450613"/>
          </a:xfrm>
        </p:spPr>
        <p:txBody>
          <a:bodyPr>
            <a:normAutofit/>
          </a:bodyPr>
          <a:lstStyle/>
          <a:p>
            <a:r>
              <a:rPr lang="en-US" dirty="0"/>
              <a:t>Audience:  </a:t>
            </a:r>
          </a:p>
          <a:p>
            <a:pPr lvl="1"/>
            <a:r>
              <a:rPr lang="en-US" dirty="0"/>
              <a:t>the people who see the work of a particular artist or read the work of a particular writer</a:t>
            </a:r>
          </a:p>
          <a:p>
            <a:r>
              <a:rPr lang="en-US" dirty="0"/>
              <a:t>Voice:  The flip side of audience. This is the embodiment of the author, in the words she chooses.</a:t>
            </a:r>
          </a:p>
          <a:p>
            <a:endParaRPr lang="en-US" dirty="0"/>
          </a:p>
        </p:txBody>
      </p:sp>
    </p:spTree>
    <p:extLst>
      <p:ext uri="{BB962C8B-B14F-4D97-AF65-F5344CB8AC3E}">
        <p14:creationId xmlns:p14="http://schemas.microsoft.com/office/powerpoint/2010/main" val="206362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052C-BAD1-436E-B768-7FC343E481E9}"/>
              </a:ext>
            </a:extLst>
          </p:cNvPr>
          <p:cNvSpPr>
            <a:spLocks noGrp="1"/>
          </p:cNvSpPr>
          <p:nvPr>
            <p:ph type="title"/>
          </p:nvPr>
        </p:nvSpPr>
        <p:spPr/>
        <p:txBody>
          <a:bodyPr/>
          <a:lstStyle/>
          <a:p>
            <a:r>
              <a:rPr lang="en-US" dirty="0"/>
              <a:t>Audience :: Voice</a:t>
            </a:r>
          </a:p>
        </p:txBody>
      </p:sp>
      <p:sp>
        <p:nvSpPr>
          <p:cNvPr id="3" name="Content Placeholder 2">
            <a:extLst>
              <a:ext uri="{FF2B5EF4-FFF2-40B4-BE49-F238E27FC236}">
                <a16:creationId xmlns:a16="http://schemas.microsoft.com/office/drawing/2014/main" id="{C845D99D-45DA-4630-9562-656139957CEC}"/>
              </a:ext>
            </a:extLst>
          </p:cNvPr>
          <p:cNvSpPr>
            <a:spLocks noGrp="1"/>
          </p:cNvSpPr>
          <p:nvPr>
            <p:ph idx="1"/>
          </p:nvPr>
        </p:nvSpPr>
        <p:spPr/>
        <p:txBody>
          <a:bodyPr/>
          <a:lstStyle/>
          <a:p>
            <a:r>
              <a:rPr lang="en-US" dirty="0"/>
              <a:t>Depending on who your audience is, the author’s voice will change. </a:t>
            </a:r>
          </a:p>
          <a:p>
            <a:r>
              <a:rPr lang="en-US" dirty="0"/>
              <a:t>Imagine you have to tell your parents about a fight you had with your significant other. What details would you focus on? What details would you leave out? </a:t>
            </a:r>
          </a:p>
          <a:p>
            <a:r>
              <a:rPr lang="en-US" dirty="0"/>
              <a:t>Now imagine telling your best friend about the fight. How does that conversation differ? </a:t>
            </a:r>
          </a:p>
          <a:p>
            <a:r>
              <a:rPr lang="en-US" dirty="0"/>
              <a:t>This is consideration of audience, and altering the voice of the author to appeal to a specific audience.</a:t>
            </a:r>
          </a:p>
        </p:txBody>
      </p:sp>
    </p:spTree>
    <p:extLst>
      <p:ext uri="{BB962C8B-B14F-4D97-AF65-F5344CB8AC3E}">
        <p14:creationId xmlns:p14="http://schemas.microsoft.com/office/powerpoint/2010/main" val="419376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B987-336C-49DE-ADE4-A4C33657D6DC}"/>
              </a:ext>
            </a:extLst>
          </p:cNvPr>
          <p:cNvSpPr>
            <a:spLocks noGrp="1"/>
          </p:cNvSpPr>
          <p:nvPr>
            <p:ph type="title"/>
          </p:nvPr>
        </p:nvSpPr>
        <p:spPr/>
        <p:txBody>
          <a:bodyPr/>
          <a:lstStyle/>
          <a:p>
            <a:r>
              <a:rPr lang="en-US" dirty="0"/>
              <a:t>Fit your audience, fit your purpose</a:t>
            </a:r>
          </a:p>
        </p:txBody>
      </p:sp>
      <p:sp>
        <p:nvSpPr>
          <p:cNvPr id="3" name="Content Placeholder 2">
            <a:extLst>
              <a:ext uri="{FF2B5EF4-FFF2-40B4-BE49-F238E27FC236}">
                <a16:creationId xmlns:a16="http://schemas.microsoft.com/office/drawing/2014/main" id="{FD32CAE4-A3CA-44FD-843C-C20D71B35E8B}"/>
              </a:ext>
            </a:extLst>
          </p:cNvPr>
          <p:cNvSpPr>
            <a:spLocks noGrp="1"/>
          </p:cNvSpPr>
          <p:nvPr>
            <p:ph idx="1"/>
          </p:nvPr>
        </p:nvSpPr>
        <p:spPr/>
        <p:txBody>
          <a:bodyPr/>
          <a:lstStyle/>
          <a:p>
            <a:r>
              <a:rPr lang="en-US" dirty="0"/>
              <a:t>When writing, it is very important to use language that fits your audience and matches your purpose. Inappropriate language uses can damage your credibility, undermine your argument, or alienate your audience. </a:t>
            </a:r>
          </a:p>
          <a:p>
            <a:r>
              <a:rPr lang="en-US" dirty="0"/>
              <a:t>The following are some of the major issues with appropriate language use…</a:t>
            </a:r>
          </a:p>
          <a:p>
            <a:endParaRPr lang="en-US" dirty="0"/>
          </a:p>
        </p:txBody>
      </p:sp>
    </p:spTree>
    <p:extLst>
      <p:ext uri="{BB962C8B-B14F-4D97-AF65-F5344CB8AC3E}">
        <p14:creationId xmlns:p14="http://schemas.microsoft.com/office/powerpoint/2010/main" val="1492179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269F9-31F8-442F-8371-5DE98E4F43A2}"/>
              </a:ext>
            </a:extLst>
          </p:cNvPr>
          <p:cNvSpPr>
            <a:spLocks noGrp="1"/>
          </p:cNvSpPr>
          <p:nvPr>
            <p:ph type="title"/>
          </p:nvPr>
        </p:nvSpPr>
        <p:spPr/>
        <p:txBody>
          <a:bodyPr/>
          <a:lstStyle/>
          <a:p>
            <a:r>
              <a:rPr lang="en-US" dirty="0"/>
              <a:t>Levels of Formality</a:t>
            </a:r>
          </a:p>
        </p:txBody>
      </p:sp>
      <p:sp>
        <p:nvSpPr>
          <p:cNvPr id="3" name="Content Placeholder 2">
            <a:extLst>
              <a:ext uri="{FF2B5EF4-FFF2-40B4-BE49-F238E27FC236}">
                <a16:creationId xmlns:a16="http://schemas.microsoft.com/office/drawing/2014/main" id="{B502FBBF-F80D-475B-ACBC-D59E31ED622D}"/>
              </a:ext>
            </a:extLst>
          </p:cNvPr>
          <p:cNvSpPr>
            <a:spLocks noGrp="1"/>
          </p:cNvSpPr>
          <p:nvPr>
            <p:ph idx="1"/>
          </p:nvPr>
        </p:nvSpPr>
        <p:spPr>
          <a:xfrm>
            <a:off x="4067034" y="2015732"/>
            <a:ext cx="4558352" cy="3450613"/>
          </a:xfrm>
        </p:spPr>
        <p:txBody>
          <a:bodyPr/>
          <a:lstStyle/>
          <a:p>
            <a:r>
              <a:rPr lang="en-US" dirty="0"/>
              <a:t>Writing in a style that your audience expects and that fits your purpose is key to successful writing.</a:t>
            </a:r>
          </a:p>
          <a:p>
            <a:pPr lvl="1"/>
            <a:r>
              <a:rPr lang="en-US" dirty="0"/>
              <a:t>Formal: "It would be wise to get a second opinion." </a:t>
            </a:r>
          </a:p>
          <a:p>
            <a:pPr lvl="1"/>
            <a:r>
              <a:rPr lang="en-US" dirty="0"/>
              <a:t>Informal: "</a:t>
            </a:r>
            <a:r>
              <a:rPr lang="en-US" dirty="0" err="1"/>
              <a:t>Y'all</a:t>
            </a:r>
            <a:r>
              <a:rPr lang="en-US" dirty="0"/>
              <a:t> should ask somebody else." </a:t>
            </a:r>
          </a:p>
          <a:p>
            <a:endParaRPr lang="en-US" dirty="0"/>
          </a:p>
        </p:txBody>
      </p:sp>
      <p:pic>
        <p:nvPicPr>
          <p:cNvPr id="5" name="Picture 4">
            <a:extLst>
              <a:ext uri="{FF2B5EF4-FFF2-40B4-BE49-F238E27FC236}">
                <a16:creationId xmlns:a16="http://schemas.microsoft.com/office/drawing/2014/main" id="{B1218718-1CB1-4B20-B0D6-4967CFFDEE39}"/>
              </a:ext>
            </a:extLst>
          </p:cNvPr>
          <p:cNvPicPr>
            <a:picLocks noChangeAspect="1"/>
          </p:cNvPicPr>
          <p:nvPr/>
        </p:nvPicPr>
        <p:blipFill>
          <a:blip r:embed="rId2"/>
          <a:stretch>
            <a:fillRect/>
          </a:stretch>
        </p:blipFill>
        <p:spPr>
          <a:xfrm>
            <a:off x="355929" y="1551709"/>
            <a:ext cx="2620878" cy="4558144"/>
          </a:xfrm>
          <a:prstGeom prst="rect">
            <a:avLst/>
          </a:prstGeom>
          <a:solidFill>
            <a:schemeClr val="accent2"/>
          </a:solidFill>
        </p:spPr>
      </p:pic>
      <p:pic>
        <p:nvPicPr>
          <p:cNvPr id="7" name="Picture 6">
            <a:extLst>
              <a:ext uri="{FF2B5EF4-FFF2-40B4-BE49-F238E27FC236}">
                <a16:creationId xmlns:a16="http://schemas.microsoft.com/office/drawing/2014/main" id="{9D059C12-D0A4-45F3-98F4-8C07F80E48E6}"/>
              </a:ext>
            </a:extLst>
          </p:cNvPr>
          <p:cNvPicPr>
            <a:picLocks noChangeAspect="1"/>
          </p:cNvPicPr>
          <p:nvPr/>
        </p:nvPicPr>
        <p:blipFill>
          <a:blip r:embed="rId3"/>
          <a:stretch>
            <a:fillRect/>
          </a:stretch>
        </p:blipFill>
        <p:spPr>
          <a:xfrm>
            <a:off x="9715613" y="1551709"/>
            <a:ext cx="1949255" cy="3685309"/>
          </a:xfrm>
          <a:prstGeom prst="rect">
            <a:avLst/>
          </a:prstGeom>
        </p:spPr>
      </p:pic>
    </p:spTree>
    <p:extLst>
      <p:ext uri="{BB962C8B-B14F-4D97-AF65-F5344CB8AC3E}">
        <p14:creationId xmlns:p14="http://schemas.microsoft.com/office/powerpoint/2010/main" val="260031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1B6EA-246C-4CC7-8046-589E52A11E42}"/>
              </a:ext>
            </a:extLst>
          </p:cNvPr>
          <p:cNvSpPr>
            <a:spLocks noGrp="1"/>
          </p:cNvSpPr>
          <p:nvPr>
            <p:ph type="title"/>
          </p:nvPr>
        </p:nvSpPr>
        <p:spPr/>
        <p:txBody>
          <a:bodyPr/>
          <a:lstStyle/>
          <a:p>
            <a:r>
              <a:rPr lang="en-US" dirty="0"/>
              <a:t>In-Group Jargon</a:t>
            </a:r>
          </a:p>
        </p:txBody>
      </p:sp>
      <p:sp>
        <p:nvSpPr>
          <p:cNvPr id="3" name="Content Placeholder 2">
            <a:extLst>
              <a:ext uri="{FF2B5EF4-FFF2-40B4-BE49-F238E27FC236}">
                <a16:creationId xmlns:a16="http://schemas.microsoft.com/office/drawing/2014/main" id="{88AD6681-1BD7-4065-822D-35B05474F87E}"/>
              </a:ext>
            </a:extLst>
          </p:cNvPr>
          <p:cNvSpPr>
            <a:spLocks noGrp="1"/>
          </p:cNvSpPr>
          <p:nvPr>
            <p:ph idx="1"/>
          </p:nvPr>
        </p:nvSpPr>
        <p:spPr/>
        <p:txBody>
          <a:bodyPr/>
          <a:lstStyle/>
          <a:p>
            <a:r>
              <a:rPr lang="en-US" dirty="0"/>
              <a:t> Jargon refers to specialized language used by groups of like-minded individuals. Only use in-group jargon when you are writing for members of that group. You should never use jargon for a general audience without first explaining it.</a:t>
            </a:r>
          </a:p>
          <a:p>
            <a:r>
              <a:rPr lang="en-US" dirty="0"/>
              <a:t>Military jargon - "rack" which means "bed“</a:t>
            </a:r>
          </a:p>
          <a:p>
            <a:pPr marL="0" indent="0">
              <a:buNone/>
            </a:pPr>
            <a:endParaRPr lang="en-US" dirty="0"/>
          </a:p>
        </p:txBody>
      </p:sp>
    </p:spTree>
    <p:extLst>
      <p:ext uri="{BB962C8B-B14F-4D97-AF65-F5344CB8AC3E}">
        <p14:creationId xmlns:p14="http://schemas.microsoft.com/office/powerpoint/2010/main" val="1035165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139B3-98BF-4974-8AF7-4C656EA86D84}"/>
              </a:ext>
            </a:extLst>
          </p:cNvPr>
          <p:cNvSpPr>
            <a:spLocks noGrp="1"/>
          </p:cNvSpPr>
          <p:nvPr>
            <p:ph type="title"/>
          </p:nvPr>
        </p:nvSpPr>
        <p:spPr/>
        <p:txBody>
          <a:bodyPr/>
          <a:lstStyle/>
          <a:p>
            <a:r>
              <a:rPr lang="en-US" dirty="0"/>
              <a:t>Slang and idiomatic expressions</a:t>
            </a:r>
          </a:p>
        </p:txBody>
      </p:sp>
      <p:sp>
        <p:nvSpPr>
          <p:cNvPr id="3" name="Content Placeholder 2">
            <a:extLst>
              <a:ext uri="{FF2B5EF4-FFF2-40B4-BE49-F238E27FC236}">
                <a16:creationId xmlns:a16="http://schemas.microsoft.com/office/drawing/2014/main" id="{F8F653BD-28B9-4659-969D-81388F711295}"/>
              </a:ext>
            </a:extLst>
          </p:cNvPr>
          <p:cNvSpPr>
            <a:spLocks noGrp="1"/>
          </p:cNvSpPr>
          <p:nvPr>
            <p:ph idx="1"/>
          </p:nvPr>
        </p:nvSpPr>
        <p:spPr/>
        <p:txBody>
          <a:bodyPr/>
          <a:lstStyle/>
          <a:p>
            <a:r>
              <a:rPr lang="en-US" dirty="0"/>
              <a:t>Avoid using slang or idiomatic expressions in general academic writing.</a:t>
            </a:r>
          </a:p>
          <a:p>
            <a:r>
              <a:rPr lang="en-US" dirty="0"/>
              <a:t>For example: "insane" meaning "mentally ill" but intended to mean "outrageous“</a:t>
            </a:r>
          </a:p>
          <a:p>
            <a:r>
              <a:rPr lang="en-US" dirty="0"/>
              <a:t>Or, "it was a piece of cake" meaning it was "simple"</a:t>
            </a:r>
          </a:p>
          <a:p>
            <a:endParaRPr lang="en-US" dirty="0"/>
          </a:p>
        </p:txBody>
      </p:sp>
    </p:spTree>
    <p:extLst>
      <p:ext uri="{BB962C8B-B14F-4D97-AF65-F5344CB8AC3E}">
        <p14:creationId xmlns:p14="http://schemas.microsoft.com/office/powerpoint/2010/main" val="380717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E85C0-A65E-408A-AA0A-8EBFC3445A5A}"/>
              </a:ext>
            </a:extLst>
          </p:cNvPr>
          <p:cNvSpPr>
            <a:spLocks noGrp="1"/>
          </p:cNvSpPr>
          <p:nvPr>
            <p:ph type="title"/>
          </p:nvPr>
        </p:nvSpPr>
        <p:spPr/>
        <p:txBody>
          <a:bodyPr/>
          <a:lstStyle/>
          <a:p>
            <a:r>
              <a:rPr lang="en-US" dirty="0"/>
              <a:t>Deceitful language and Euphemisms</a:t>
            </a:r>
          </a:p>
        </p:txBody>
      </p:sp>
      <p:sp>
        <p:nvSpPr>
          <p:cNvPr id="3" name="Content Placeholder 2">
            <a:extLst>
              <a:ext uri="{FF2B5EF4-FFF2-40B4-BE49-F238E27FC236}">
                <a16:creationId xmlns:a16="http://schemas.microsoft.com/office/drawing/2014/main" id="{C9103C9F-8F41-444F-81EA-8C1B0F3F6989}"/>
              </a:ext>
            </a:extLst>
          </p:cNvPr>
          <p:cNvSpPr>
            <a:spLocks noGrp="1"/>
          </p:cNvSpPr>
          <p:nvPr>
            <p:ph idx="1"/>
          </p:nvPr>
        </p:nvSpPr>
        <p:spPr/>
        <p:txBody>
          <a:bodyPr/>
          <a:lstStyle/>
          <a:p>
            <a:r>
              <a:rPr lang="en-US" dirty="0"/>
              <a:t>Avoid using euphemisms (words that veil the truth) and other deceitful language.</a:t>
            </a:r>
          </a:p>
          <a:p>
            <a:r>
              <a:rPr lang="en-US" dirty="0"/>
              <a:t>Examples: </a:t>
            </a:r>
          </a:p>
          <a:p>
            <a:pPr lvl="1"/>
            <a:r>
              <a:rPr lang="en-US" dirty="0"/>
              <a:t>"collateral damage" for the unintended destruction of civilians and their property</a:t>
            </a:r>
          </a:p>
          <a:p>
            <a:pPr lvl="1"/>
            <a:r>
              <a:rPr lang="en-US" dirty="0"/>
              <a:t>"Between jobs" meaning "unemployed"</a:t>
            </a:r>
          </a:p>
          <a:p>
            <a:endParaRPr lang="en-US" dirty="0"/>
          </a:p>
        </p:txBody>
      </p:sp>
    </p:spTree>
    <p:extLst>
      <p:ext uri="{BB962C8B-B14F-4D97-AF65-F5344CB8AC3E}">
        <p14:creationId xmlns:p14="http://schemas.microsoft.com/office/powerpoint/2010/main" val="26201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BB267-AEC5-4DE7-8A37-B3DC0178363A}"/>
              </a:ext>
            </a:extLst>
          </p:cNvPr>
          <p:cNvSpPr>
            <a:spLocks noGrp="1"/>
          </p:cNvSpPr>
          <p:nvPr>
            <p:ph type="title"/>
          </p:nvPr>
        </p:nvSpPr>
        <p:spPr/>
        <p:txBody>
          <a:bodyPr/>
          <a:lstStyle/>
          <a:p>
            <a:r>
              <a:rPr lang="en-US" dirty="0"/>
              <a:t>Biased language</a:t>
            </a:r>
          </a:p>
        </p:txBody>
      </p:sp>
      <p:sp>
        <p:nvSpPr>
          <p:cNvPr id="3" name="Content Placeholder 2">
            <a:extLst>
              <a:ext uri="{FF2B5EF4-FFF2-40B4-BE49-F238E27FC236}">
                <a16:creationId xmlns:a16="http://schemas.microsoft.com/office/drawing/2014/main" id="{5CA5039D-3846-4044-BC5E-23BF5DC4D5C1}"/>
              </a:ext>
            </a:extLst>
          </p:cNvPr>
          <p:cNvSpPr>
            <a:spLocks noGrp="1"/>
          </p:cNvSpPr>
          <p:nvPr>
            <p:ph idx="1"/>
          </p:nvPr>
        </p:nvSpPr>
        <p:spPr/>
        <p:txBody>
          <a:bodyPr/>
          <a:lstStyle/>
          <a:p>
            <a:r>
              <a:rPr lang="en-US" dirty="0"/>
              <a:t>Avoid using any biased language including language with a racial, ethnic, group, or gender bias or language that is stereotypical.</a:t>
            </a:r>
          </a:p>
          <a:p>
            <a:r>
              <a:rPr lang="en-US" dirty="0"/>
              <a:t>Example:</a:t>
            </a:r>
          </a:p>
          <a:p>
            <a:pPr lvl="1"/>
            <a:r>
              <a:rPr lang="en-US" dirty="0"/>
              <a:t>Just "Doctor" rather than "Woman Doctor" (which might be referring to a doctor for women)</a:t>
            </a:r>
          </a:p>
        </p:txBody>
      </p:sp>
    </p:spTree>
    <p:extLst>
      <p:ext uri="{BB962C8B-B14F-4D97-AF65-F5344CB8AC3E}">
        <p14:creationId xmlns:p14="http://schemas.microsoft.com/office/powerpoint/2010/main" val="1261723354"/>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Gallery</Template>
  <TotalTime>39</TotalTime>
  <Words>662</Words>
  <Application>Microsoft Office PowerPoint</Application>
  <PresentationFormat>Widescreen</PresentationFormat>
  <Paragraphs>45</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Rockwell</vt:lpstr>
      <vt:lpstr>Gallery</vt:lpstr>
      <vt:lpstr>Audience and Voice</vt:lpstr>
      <vt:lpstr>Definitions</vt:lpstr>
      <vt:lpstr>Audience :: Voice</vt:lpstr>
      <vt:lpstr>Fit your audience, fit your purpose</vt:lpstr>
      <vt:lpstr>Levels of Formality</vt:lpstr>
      <vt:lpstr>In-Group Jargon</vt:lpstr>
      <vt:lpstr>Slang and idiomatic expressions</vt:lpstr>
      <vt:lpstr>Deceitful language and Euphemisms</vt:lpstr>
      <vt:lpstr>Biased language</vt:lpstr>
      <vt:lpstr>Voice</vt:lpstr>
      <vt:lpstr>Voice Examples</vt:lpstr>
      <vt:lpstr>TL;DR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Audience and Voice</dc:title>
  <dc:creator>Laura Knudson</dc:creator>
  <cp:lastModifiedBy>Laura Knudson</cp:lastModifiedBy>
  <cp:revision>5</cp:revision>
  <dcterms:created xsi:type="dcterms:W3CDTF">2017-07-04T17:06:21Z</dcterms:created>
  <dcterms:modified xsi:type="dcterms:W3CDTF">2017-07-04T17:45:41Z</dcterms:modified>
</cp:coreProperties>
</file>