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oce.com/2017/08/24/living-in-the-space-between-the-beauty-and-the-pai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68673-674D-49DF-853D-45D2C67FA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Diction and Tone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D07EC-1830-420A-A5BC-5A32CAA38F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i="1" dirty="0"/>
              <a:t>Models for Writers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05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1A1FC-3756-41AD-8C75-5289ADCFF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5B31E-94CB-40CC-AC8B-7A22587A9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Diction refers to a writer’s choice and use of words.</a:t>
            </a:r>
          </a:p>
          <a:p>
            <a:r>
              <a:rPr lang="en-US" dirty="0"/>
              <a:t>Tone is the attitude a writer takes toward the subject and the audience.</a:t>
            </a:r>
          </a:p>
          <a:p>
            <a:r>
              <a:rPr lang="en-US" dirty="0"/>
              <a:t>Why do these matter?</a:t>
            </a:r>
          </a:p>
        </p:txBody>
      </p:sp>
    </p:spTree>
    <p:extLst>
      <p:ext uri="{BB962C8B-B14F-4D97-AF65-F5344CB8AC3E}">
        <p14:creationId xmlns:p14="http://schemas.microsoft.com/office/powerpoint/2010/main" val="628268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79CB4-F8F2-488A-A831-A12C88BE4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Connotation/Denotation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10FB2-1F3B-4CEC-B3C8-7FAA6E72D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Denotation – the literal meaning of the word; dictionary meaning</a:t>
            </a:r>
          </a:p>
          <a:p>
            <a:r>
              <a:rPr lang="en-US" dirty="0"/>
              <a:t>Connotative meanings are the associations or emotional overtones that words have acquired.</a:t>
            </a:r>
          </a:p>
          <a:p>
            <a:r>
              <a:rPr lang="en-US" dirty="0"/>
              <a:t>Home vs. residence</a:t>
            </a:r>
          </a:p>
          <a:p>
            <a:r>
              <a:rPr lang="en-US" dirty="0"/>
              <a:t>Partner vs. spouse</a:t>
            </a:r>
          </a:p>
          <a:p>
            <a:r>
              <a:rPr lang="en-US" dirty="0"/>
              <a:t>Mob vs. crowd</a:t>
            </a:r>
          </a:p>
        </p:txBody>
      </p:sp>
    </p:spTree>
    <p:extLst>
      <p:ext uri="{BB962C8B-B14F-4D97-AF65-F5344CB8AC3E}">
        <p14:creationId xmlns:p14="http://schemas.microsoft.com/office/powerpoint/2010/main" val="1490000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5AF4C-9FBD-469F-B118-FC6AF7A70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vs. concrete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50009-9D22-4A1E-8D3E-98F42E160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Abstract words name ideas, conditions, emotions – things you can’t touch, see, or hear</a:t>
            </a:r>
          </a:p>
          <a:p>
            <a:pPr lvl="1"/>
            <a:r>
              <a:rPr lang="en-US" dirty="0"/>
              <a:t>Love, wisdom, cowardice, beauty, fear, liberty, patriotism</a:t>
            </a:r>
          </a:p>
          <a:p>
            <a:r>
              <a:rPr lang="en-US" dirty="0"/>
              <a:t>Concrete words refer to things we can touch, see, hear, smell, and taste</a:t>
            </a:r>
          </a:p>
          <a:p>
            <a:pPr lvl="1"/>
            <a:r>
              <a:rPr lang="en-US" dirty="0"/>
              <a:t>Sandpaper, soda, tree, smog, cow, sailboat</a:t>
            </a:r>
          </a:p>
          <a:p>
            <a:r>
              <a:rPr lang="en-US" dirty="0"/>
              <a:t>If we disagree about something concrete (for instance, “that forest is made up entirely of birch trees”), it can be definitively answered with a fact. </a:t>
            </a:r>
          </a:p>
          <a:p>
            <a:pPr lvl="1"/>
            <a:r>
              <a:rPr lang="en-US" dirty="0"/>
              <a:t>If we disagree about abstractions, they are more individually defined.</a:t>
            </a:r>
          </a:p>
          <a:p>
            <a:r>
              <a:rPr lang="en-US" dirty="0"/>
              <a:t>Too much of either makes for writing with issues.</a:t>
            </a:r>
          </a:p>
        </p:txBody>
      </p:sp>
    </p:spTree>
    <p:extLst>
      <p:ext uri="{BB962C8B-B14F-4D97-AF65-F5344CB8AC3E}">
        <p14:creationId xmlns:p14="http://schemas.microsoft.com/office/powerpoint/2010/main" val="3691271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7D7D2-1A6D-479C-AAA3-F7F59F811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Clichés, jargon, formal/informal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B9A71-B325-4697-AF57-EE77D26E7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Clichés are sayings that are trite from overuse</a:t>
            </a:r>
          </a:p>
          <a:p>
            <a:pPr lvl="1"/>
            <a:r>
              <a:rPr lang="en-US" dirty="0"/>
              <a:t>“From the beginning of time…”</a:t>
            </a:r>
          </a:p>
          <a:p>
            <a:pPr lvl="1"/>
            <a:r>
              <a:rPr lang="en-US" dirty="0"/>
              <a:t>“Packed in like sardines”</a:t>
            </a:r>
          </a:p>
          <a:p>
            <a:pPr lvl="1"/>
            <a:r>
              <a:rPr lang="en-US" dirty="0"/>
              <a:t>“Drive me crazy”</a:t>
            </a:r>
          </a:p>
          <a:p>
            <a:pPr lvl="1"/>
            <a:r>
              <a:rPr lang="en-US" dirty="0"/>
              <a:t>“Went to great lengths”</a:t>
            </a:r>
          </a:p>
          <a:p>
            <a:r>
              <a:rPr lang="en-US" dirty="0"/>
              <a:t>Jargon is technical language that insiders are expected to know, but outsiders would struggle with. Jargon can be professional or informal. </a:t>
            </a:r>
          </a:p>
          <a:p>
            <a:r>
              <a:rPr lang="en-US" dirty="0"/>
              <a:t>Formal or informal diction is decided by the occasion in which the author is writing:  email vs. a sticky note on a co-worker’s desk, for instance.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08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60825-7AF3-47A7-BDCD-E3D139887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Tone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C916F-0D16-4EA1-A982-8CDAC906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text provides us with a number of examples of tone on pages 290-292 (sarcastic, angry, nostalgic, dramatic, ironic)</a:t>
            </a:r>
          </a:p>
        </p:txBody>
      </p:sp>
    </p:spTree>
    <p:extLst>
      <p:ext uri="{BB962C8B-B14F-4D97-AF65-F5344CB8AC3E}">
        <p14:creationId xmlns:p14="http://schemas.microsoft.com/office/powerpoint/2010/main" val="1692948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00C1D-98B6-49FD-8771-AFA36B7A3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A3BE4-E640-4CDD-98F9-CD060A617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Dooce blog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508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20901-D2F0-47F7-B749-38E1437EB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2D22B-9248-45D5-B3A1-6176E1F56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article linked on BB and respond to the prompt.</a:t>
            </a:r>
          </a:p>
        </p:txBody>
      </p:sp>
    </p:spTree>
    <p:extLst>
      <p:ext uri="{BB962C8B-B14F-4D97-AF65-F5344CB8AC3E}">
        <p14:creationId xmlns:p14="http://schemas.microsoft.com/office/powerpoint/2010/main" val="323023621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57</TotalTime>
  <Words>330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Parcel</vt:lpstr>
      <vt:lpstr>Diction and Tone</vt:lpstr>
      <vt:lpstr>Definitions</vt:lpstr>
      <vt:lpstr>Connotation/Denotation</vt:lpstr>
      <vt:lpstr>Abstract vs. concrete</vt:lpstr>
      <vt:lpstr>Clichés, jargon, formal/informal</vt:lpstr>
      <vt:lpstr>Examples of Tone</vt:lpstr>
      <vt:lpstr>Example</vt:lpstr>
      <vt:lpstr>Your Turn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Diction and Tone</dc:title>
  <dc:creator>Laura Knudson</dc:creator>
  <cp:lastModifiedBy>Laura</cp:lastModifiedBy>
  <cp:revision>6</cp:revision>
  <dcterms:created xsi:type="dcterms:W3CDTF">2017-09-24T19:33:31Z</dcterms:created>
  <dcterms:modified xsi:type="dcterms:W3CDTF">2018-02-18T21:56:08Z</dcterms:modified>
</cp:coreProperties>
</file>